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9" r:id="rId13"/>
    <p:sldId id="268" r:id="rId14"/>
    <p:sldId id="267" r:id="rId15"/>
    <p:sldId id="269" r:id="rId16"/>
    <p:sldId id="270" r:id="rId17"/>
    <p:sldId id="271" r:id="rId18"/>
    <p:sldId id="272" r:id="rId19"/>
    <p:sldId id="282" r:id="rId20"/>
    <p:sldId id="286" r:id="rId21"/>
    <p:sldId id="280" r:id="rId22"/>
    <p:sldId id="275" r:id="rId23"/>
    <p:sldId id="281" r:id="rId24"/>
    <p:sldId id="276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53EDB-23B8-433B-802C-2A59113AE2B7}" v="19" dt="2021-05-29T11:31:51.381"/>
    <p1510:client id="{5894E4AD-5CBE-7146-E547-D73ADCEB6208}" v="141" dt="2021-05-29T17:45:32.992"/>
    <p1510:client id="{5F20036D-FA75-A508-A073-98BCEFD47B57}" v="20" dt="2021-05-31T13:49:45.364"/>
    <p1510:client id="{77414A60-B315-0BD9-5DD3-E6D7DD5EB171}" v="298" dt="2021-05-30T23:39:48.812"/>
    <p1510:client id="{AF2DFAB1-A0E5-A81D-98C7-98FEB2D871D9}" v="2" dt="2021-05-30T23:41:44.457"/>
    <p1510:client id="{C01A9B7B-A5DF-C707-05A7-57DD9CA002EA}" v="2227" dt="2021-05-29T16:56:17.763"/>
    <p1510:client id="{D4044EDD-39B9-3E94-9596-D40964748A5F}" v="1953" dt="2021-05-30T23:15:31.038"/>
    <p1510:client id="{D4605A02-79A0-C8DF-F216-375A5FF93325}" v="124" dt="2021-05-29T11:55:12.927"/>
    <p1510:client id="{EA688A05-6776-D1B3-3706-9B5782856B33}" v="1487" dt="2021-05-31T13:48:36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>
        <p:scale>
          <a:sx n="64" d="100"/>
          <a:sy n="64" d="100"/>
        </p:scale>
        <p:origin x="7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138CF-291B-484E-98E7-B689ADF941E0}" type="datetimeFigureOut">
              <a:rPr lang="tr-TR"/>
              <a:pPr/>
              <a:t>13.04.2022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E45E7-39E1-4038-8819-9C3F109BA29E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541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E45E7-39E1-4038-8819-9C3F109BA29E}" type="slidenum">
              <a:rPr lang="tr-TR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78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189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194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186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246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98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176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688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90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983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454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011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pPr/>
              <a:t>13.04.2022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637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BAhfQ74Ytyj2rlkvksEd2A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digital2022.wixsite.com/digita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1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95856" y="-191386"/>
            <a:ext cx="7516160" cy="386287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GB" sz="9800" b="1" dirty="0" err="1">
                <a:solidFill>
                  <a:srgbClr val="FF0000"/>
                </a:solidFill>
                <a:cs typeface="Calibri Light"/>
              </a:rPr>
              <a:t>DiGiTaL</a:t>
            </a:r>
            <a:br>
              <a:rPr lang="tr-TR" sz="7200" b="1" dirty="0">
                <a:cs typeface="Calibri Light"/>
              </a:rPr>
            </a:br>
            <a:r>
              <a:rPr lang="tr-TR" sz="7200" b="1" dirty="0" err="1">
                <a:cs typeface="Calibri Light"/>
              </a:rPr>
              <a:t>Digital</a:t>
            </a:r>
            <a:r>
              <a:rPr lang="tr-TR" sz="7200" b="1" dirty="0">
                <a:cs typeface="Calibri Light"/>
              </a:rPr>
              <a:t> Games </a:t>
            </a:r>
            <a:r>
              <a:rPr lang="tr-TR" sz="7200" b="1" dirty="0" err="1">
                <a:cs typeface="Calibri Light"/>
              </a:rPr>
              <a:t>Treasury</a:t>
            </a:r>
            <a:r>
              <a:rPr lang="tr-TR" sz="7200" b="1" dirty="0">
                <a:cs typeface="Calibri Light"/>
              </a:rPr>
              <a:t> </a:t>
            </a:r>
            <a:r>
              <a:rPr lang="tr-TR" sz="7200" b="1" dirty="0" err="1">
                <a:cs typeface="Calibri Light"/>
              </a:rPr>
              <a:t>and</a:t>
            </a:r>
            <a:r>
              <a:rPr lang="tr-TR" sz="7200" b="1" dirty="0">
                <a:cs typeface="Calibri Light"/>
              </a:rPr>
              <a:t> Library</a:t>
            </a:r>
            <a:br>
              <a:rPr lang="tr-TR" sz="7200" b="1" dirty="0">
                <a:cs typeface="Calibri Light"/>
              </a:rPr>
            </a:br>
            <a:br>
              <a:rPr lang="tr-TR" sz="7200" b="1" dirty="0">
                <a:cs typeface="Calibri Light"/>
              </a:rPr>
            </a:br>
            <a:endParaRPr lang="tr-TR" dirty="0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83772" y="4641559"/>
            <a:ext cx="6744853" cy="1681095"/>
          </a:xfrm>
        </p:spPr>
        <p:txBody>
          <a:bodyPr anchor="b">
            <a:normAutofit fontScale="85000" lnSpcReduction="20000"/>
          </a:bodyPr>
          <a:lstStyle/>
          <a:p>
            <a:pPr algn="l"/>
            <a:r>
              <a:rPr lang="tr-TR" sz="3200" b="1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Project </a:t>
            </a:r>
            <a:r>
              <a:rPr lang="tr-TR" sz="3200" b="1" i="1" dirty="0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Number</a:t>
            </a:r>
            <a:r>
              <a:rPr lang="tr-TR" sz="3200" b="1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 : </a:t>
            </a:r>
          </a:p>
          <a:p>
            <a:pPr algn="l"/>
            <a:r>
              <a:rPr lang="tr-TR" dirty="0">
                <a:solidFill>
                  <a:schemeClr val="accent1"/>
                </a:solidFill>
              </a:rPr>
              <a:t>2021-1-ES01-KA220-SCH-000032557</a:t>
            </a:r>
          </a:p>
          <a:p>
            <a:pPr algn="l"/>
            <a:r>
              <a:rPr lang="tr-TR" sz="3200" b="1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br>
              <a:rPr lang="tr-TR" sz="3200" b="1" i="1" dirty="0">
                <a:ea typeface="+mn-lt"/>
                <a:cs typeface="+mn-lt"/>
              </a:rPr>
            </a:br>
            <a:r>
              <a:rPr lang="tr-TR" sz="3200" b="1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Project total </a:t>
            </a:r>
            <a:r>
              <a:rPr lang="tr-TR" sz="3200" b="1" i="1" dirty="0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duration</a:t>
            </a:r>
            <a:r>
              <a:rPr lang="tr-TR" sz="3200" b="1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 : 24 </a:t>
            </a:r>
            <a:r>
              <a:rPr lang="tr-TR" b="1" i="1" dirty="0" err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Months</a:t>
            </a:r>
            <a:endParaRPr lang="tr-TR" sz="3200" b="1" i="1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64915822-FC59-4C14-BEB1-A873E9FB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925" y="4925944"/>
            <a:ext cx="2255811" cy="1400667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405C2C86-FC0F-48C5-B014-FE41A9AE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705" y="3494761"/>
            <a:ext cx="2829465" cy="961161"/>
          </a:xfrm>
          <a:prstGeom prst="rect">
            <a:avLst/>
          </a:prstGeom>
        </p:spPr>
      </p:pic>
      <p:pic>
        <p:nvPicPr>
          <p:cNvPr id="1026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171" y="191195"/>
            <a:ext cx="3236201" cy="17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305" y="1989084"/>
            <a:ext cx="1847850" cy="12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1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4451" y="539766"/>
            <a:ext cx="6658591" cy="386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tr-TR" sz="7200" b="1" dirty="0">
              <a:cs typeface="Calibri Light"/>
            </a:endParaRPr>
          </a:p>
          <a:p>
            <a:pPr algn="l"/>
            <a:endParaRPr lang="tr-TR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87620" y="4972238"/>
            <a:ext cx="6744853" cy="1681095"/>
          </a:xfrm>
        </p:spPr>
        <p:txBody>
          <a:bodyPr anchor="b">
            <a:normAutofit/>
          </a:bodyPr>
          <a:lstStyle/>
          <a:p>
            <a:r>
              <a:rPr lang="tr-TR" b="1" i="1" dirty="0">
                <a:solidFill>
                  <a:srgbClr val="C00000"/>
                </a:solidFill>
                <a:cs typeface="Calibri" panose="020F0502020204030204"/>
              </a:rPr>
              <a:t>Partner School</a:t>
            </a:r>
            <a:endParaRPr lang="tr-TR" sz="3200" b="1" i="1" dirty="0">
              <a:solidFill>
                <a:srgbClr val="C00000"/>
              </a:solidFill>
              <a:cs typeface="Calibri" panose="020F0502020204030204"/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64915822-FC59-4C14-BEB1-A873E9FB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151" y="5299755"/>
            <a:ext cx="2255811" cy="1400667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405C2C86-FC0F-48C5-B014-FE41A9AE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837" y="3796685"/>
            <a:ext cx="2829465" cy="96116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B8640AD-402B-49C6-9161-9DD6235F806B}"/>
              </a:ext>
            </a:extLst>
          </p:cNvPr>
          <p:cNvSpPr txBox="1"/>
          <p:nvPr/>
        </p:nvSpPr>
        <p:spPr>
          <a:xfrm>
            <a:off x="731521" y="310554"/>
            <a:ext cx="727736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 b="1" dirty="0"/>
              <a:t>Colegiul Tehnic "Petru Poni" </a:t>
            </a:r>
            <a:r>
              <a:rPr lang="tr-TR" sz="3600" b="1" dirty="0"/>
              <a:t>ROMANIA</a:t>
            </a:r>
            <a:endParaRPr lang="tr-TR" dirty="0">
              <a:cs typeface="Calibri"/>
            </a:endParaRPr>
          </a:p>
        </p:txBody>
      </p:sp>
      <p:pic>
        <p:nvPicPr>
          <p:cNvPr id="17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34" y="2"/>
            <a:ext cx="3236201" cy="17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51" y="2239163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Colegiul Tehnic Petru Poni Roma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4" descr="Colegiul Tehnic Petru Poni Roman | Facebook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63" y="1912732"/>
            <a:ext cx="7118419" cy="36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16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1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4451" y="539766"/>
            <a:ext cx="6658591" cy="386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tr-TR" sz="7200" b="1" dirty="0">
              <a:cs typeface="Calibri Light"/>
            </a:endParaRPr>
          </a:p>
          <a:p>
            <a:pPr algn="l"/>
            <a:endParaRPr lang="tr-TR" dirty="0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87620" y="4972238"/>
            <a:ext cx="6744853" cy="1681095"/>
          </a:xfrm>
        </p:spPr>
        <p:txBody>
          <a:bodyPr anchor="b">
            <a:normAutofit/>
          </a:bodyPr>
          <a:lstStyle/>
          <a:p>
            <a:r>
              <a:rPr lang="tr-TR" b="1" i="1" dirty="0">
                <a:solidFill>
                  <a:srgbClr val="00B050"/>
                </a:solidFill>
                <a:cs typeface="Calibri" panose="020F0502020204030204"/>
              </a:rPr>
              <a:t>Partner NGO</a:t>
            </a:r>
            <a:endParaRPr lang="tr-TR" sz="3200" b="1" i="1" dirty="0">
              <a:solidFill>
                <a:srgbClr val="00B050"/>
              </a:solidFill>
              <a:cs typeface="Calibri" panose="020F0502020204030204"/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64915822-FC59-4C14-BEB1-A873E9FB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284" y="5069718"/>
            <a:ext cx="2255811" cy="1400667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405C2C86-FC0F-48C5-B014-FE41A9AE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685" y="3753553"/>
            <a:ext cx="2829465" cy="96116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B8640AD-402B-49C6-9161-9DD6235F806B}"/>
              </a:ext>
            </a:extLst>
          </p:cNvPr>
          <p:cNvSpPr txBox="1"/>
          <p:nvPr/>
        </p:nvSpPr>
        <p:spPr>
          <a:xfrm>
            <a:off x="1618891" y="310553"/>
            <a:ext cx="649569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3200" b="1" dirty="0" err="1"/>
              <a:t>Association</a:t>
            </a:r>
            <a:r>
              <a:rPr lang="tr-TR" sz="3200" b="1" dirty="0"/>
              <a:t> </a:t>
            </a:r>
            <a:r>
              <a:rPr lang="tr-TR" sz="3200" b="1" dirty="0" err="1"/>
              <a:t>Scientia</a:t>
            </a:r>
            <a:r>
              <a:rPr lang="tr-TR" sz="3200" b="1" dirty="0"/>
              <a:t> Nova </a:t>
            </a:r>
            <a:r>
              <a:rPr lang="tr-TR" sz="3200" b="1" dirty="0" err="1"/>
              <a:t>Kavadarci</a:t>
            </a:r>
            <a:r>
              <a:rPr lang="tr-TR" sz="3200" b="1" dirty="0"/>
              <a:t>-</a:t>
            </a:r>
          </a:p>
          <a:p>
            <a:pPr algn="ctr"/>
            <a:r>
              <a:rPr lang="tr-TR" sz="3200" b="1" dirty="0">
                <a:solidFill>
                  <a:srgbClr val="00B050"/>
                </a:solidFill>
                <a:cs typeface="Calibri"/>
              </a:rPr>
              <a:t>MACEDONIA</a:t>
            </a:r>
            <a:endParaRPr lang="tr-TR" sz="3200" dirty="0">
              <a:solidFill>
                <a:srgbClr val="00B050"/>
              </a:solidFill>
              <a:cs typeface="Calibri"/>
            </a:endParaRPr>
          </a:p>
          <a:p>
            <a:pPr algn="ctr"/>
            <a:endParaRPr lang="tr-TR" dirty="0">
              <a:solidFill>
                <a:srgbClr val="000000"/>
              </a:solidFill>
              <a:cs typeface="Calibri"/>
            </a:endParaRPr>
          </a:p>
          <a:p>
            <a:pPr algn="ctr"/>
            <a:endParaRPr lang="tr-TR" sz="3600" b="1" dirty="0">
              <a:solidFill>
                <a:srgbClr val="002060"/>
              </a:solidFill>
              <a:cs typeface="Calibri"/>
            </a:endParaRPr>
          </a:p>
          <a:p>
            <a:pPr algn="ctr"/>
            <a:endParaRPr lang="tr-TR" sz="3200" b="1" dirty="0">
              <a:solidFill>
                <a:srgbClr val="2F5597"/>
              </a:solidFill>
              <a:cs typeface="Calibri"/>
            </a:endParaRPr>
          </a:p>
          <a:p>
            <a:endParaRPr lang="tr-TR" dirty="0">
              <a:cs typeface="Calibri"/>
            </a:endParaRPr>
          </a:p>
        </p:txBody>
      </p:sp>
      <p:pic>
        <p:nvPicPr>
          <p:cNvPr id="17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34" y="191195"/>
            <a:ext cx="3236201" cy="17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86" y="2141822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8" y="1545034"/>
            <a:ext cx="6516415" cy="44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06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1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4451" y="539766"/>
            <a:ext cx="6658591" cy="386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tr-TR" sz="7200" b="1" dirty="0">
              <a:cs typeface="Calibri Light"/>
            </a:endParaRPr>
          </a:p>
          <a:p>
            <a:pPr algn="l"/>
            <a:endParaRPr lang="tr-TR" dirty="0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87620" y="4972238"/>
            <a:ext cx="6744853" cy="1681095"/>
          </a:xfrm>
        </p:spPr>
        <p:txBody>
          <a:bodyPr anchor="b">
            <a:normAutofit/>
          </a:bodyPr>
          <a:lstStyle/>
          <a:p>
            <a:r>
              <a:rPr lang="tr-TR" b="1" i="1" dirty="0">
                <a:solidFill>
                  <a:srgbClr val="00B050"/>
                </a:solidFill>
                <a:cs typeface="Calibri" panose="020F0502020204030204"/>
              </a:rPr>
              <a:t>Partner School</a:t>
            </a:r>
            <a:endParaRPr lang="tr-TR" sz="3200" b="1" i="1" dirty="0">
              <a:solidFill>
                <a:srgbClr val="00B050"/>
              </a:solidFill>
              <a:cs typeface="Calibri" panose="020F0502020204030204"/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64915822-FC59-4C14-BEB1-A873E9FB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284" y="5069718"/>
            <a:ext cx="2255811" cy="1400667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405C2C86-FC0F-48C5-B014-FE41A9AE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685" y="3753553"/>
            <a:ext cx="2829465" cy="96116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B8640AD-402B-49C6-9161-9DD6235F806B}"/>
              </a:ext>
            </a:extLst>
          </p:cNvPr>
          <p:cNvSpPr txBox="1"/>
          <p:nvPr/>
        </p:nvSpPr>
        <p:spPr>
          <a:xfrm>
            <a:off x="1618891" y="310554"/>
            <a:ext cx="6495691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3200" b="1" dirty="0" err="1"/>
              <a:t>Srednja</a:t>
            </a:r>
            <a:r>
              <a:rPr lang="tr-TR" sz="3200" b="1" dirty="0"/>
              <a:t> </a:t>
            </a:r>
            <a:r>
              <a:rPr lang="tr-TR" sz="3200" b="1" dirty="0" err="1"/>
              <a:t>skola</a:t>
            </a:r>
            <a:r>
              <a:rPr lang="tr-TR" sz="3200" b="1" dirty="0"/>
              <a:t> </a:t>
            </a:r>
            <a:r>
              <a:rPr lang="tr-TR" sz="3200" b="1" dirty="0" err="1"/>
              <a:t>Valpovo</a:t>
            </a:r>
            <a:r>
              <a:rPr lang="tr-TR" sz="3200" b="1" dirty="0"/>
              <a:t>-</a:t>
            </a:r>
          </a:p>
          <a:p>
            <a:pPr algn="ctr"/>
            <a:r>
              <a:rPr lang="tr-TR" sz="3200" b="1" dirty="0">
                <a:solidFill>
                  <a:srgbClr val="000000"/>
                </a:solidFill>
                <a:cs typeface="Calibri"/>
              </a:rPr>
              <a:t>CROATIA</a:t>
            </a:r>
            <a:endParaRPr lang="tr-TR" dirty="0">
              <a:solidFill>
                <a:srgbClr val="000000"/>
              </a:solidFill>
              <a:cs typeface="Calibri"/>
            </a:endParaRPr>
          </a:p>
          <a:p>
            <a:pPr algn="ctr"/>
            <a:endParaRPr lang="tr-TR" sz="3600" b="1" dirty="0">
              <a:solidFill>
                <a:srgbClr val="002060"/>
              </a:solidFill>
              <a:cs typeface="Calibri"/>
            </a:endParaRPr>
          </a:p>
          <a:p>
            <a:pPr algn="ctr"/>
            <a:endParaRPr lang="tr-TR" sz="3200" b="1" dirty="0">
              <a:solidFill>
                <a:srgbClr val="2F5597"/>
              </a:solidFill>
              <a:cs typeface="Calibri"/>
            </a:endParaRPr>
          </a:p>
          <a:p>
            <a:endParaRPr lang="tr-TR" dirty="0">
              <a:cs typeface="Calibri"/>
            </a:endParaRPr>
          </a:p>
        </p:txBody>
      </p:sp>
      <p:pic>
        <p:nvPicPr>
          <p:cNvPr id="17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34" y="191195"/>
            <a:ext cx="3236201" cy="17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86" y="2141822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61" y="1945975"/>
            <a:ext cx="6899019" cy="382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7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5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362" y="2027554"/>
            <a:ext cx="8936049" cy="92939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Project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cs typeface="Calibri Light"/>
              </a:rPr>
              <a:t>Objectives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: 1</a:t>
            </a:r>
            <a:endParaRPr lang="tr-TR" sz="4000" b="1" dirty="0">
              <a:cs typeface="Calibri Ligh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096" y="2381854"/>
            <a:ext cx="10944392" cy="6762899"/>
          </a:xfrm>
        </p:spPr>
        <p:txBody>
          <a:bodyPr anchor="t">
            <a:normAutofit/>
          </a:bodyPr>
          <a:lstStyle/>
          <a:p>
            <a:pPr algn="l"/>
            <a:endParaRPr lang="tr-TR" sz="1800" b="0" i="0" u="none" strike="noStrike" baseline="0" dirty="0">
              <a:latin typeface="FreeSans"/>
            </a:endParaRPr>
          </a:p>
          <a:p>
            <a:pPr algn="l"/>
            <a:endParaRPr lang="tr-TR" sz="1800" dirty="0">
              <a:latin typeface="FreeSans"/>
            </a:endParaRPr>
          </a:p>
          <a:p>
            <a:pPr algn="l"/>
            <a:r>
              <a:rPr lang="en-US" sz="36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FreeSans"/>
              </a:rPr>
              <a:t>Ensur</a:t>
            </a:r>
            <a:r>
              <a:rPr lang="tr-TR" sz="36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FreeSans"/>
              </a:rPr>
              <a:t>e</a:t>
            </a:r>
            <a:r>
              <a:rPr lang="en-US" sz="36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FreeSans"/>
              </a:rPr>
              <a:t> digital transformation and adding an attribution to the education that was largely affected by Covid-19 Epidemic</a:t>
            </a:r>
            <a:r>
              <a:rPr lang="tr-TR" sz="36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FreeSans"/>
              </a:rPr>
              <a:t>.</a:t>
            </a:r>
            <a:endParaRPr lang="tr-T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66" y="630032"/>
            <a:ext cx="1967671" cy="1095557"/>
          </a:xfrm>
          <a:prstGeom prst="rect">
            <a:avLst/>
          </a:prstGeom>
        </p:spPr>
      </p:pic>
      <p:pic>
        <p:nvPicPr>
          <p:cNvPr id="29" name="Resim 29" descr="metin içeren bir resim&#10;&#10;Açıklama otomatik olarak oluşturuldu">
            <a:extLst>
              <a:ext uri="{FF2B5EF4-FFF2-40B4-BE49-F238E27FC236}">
                <a16:creationId xmlns:a16="http://schemas.microsoft.com/office/drawing/2014/main" id="{525CAA32-ACFC-4CD9-B797-FD0A39F1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3" y="878079"/>
            <a:ext cx="3490823" cy="846142"/>
          </a:xfrm>
          <a:prstGeom prst="rect">
            <a:avLst/>
          </a:prstGeom>
        </p:spPr>
      </p:pic>
      <p:pic>
        <p:nvPicPr>
          <p:cNvPr id="13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05" y="709852"/>
            <a:ext cx="1997923" cy="11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58" y="844823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3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5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722" y="2703484"/>
            <a:ext cx="8936049" cy="45719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Project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cs typeface="Calibri Light"/>
              </a:rPr>
              <a:t>Objectives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: 2</a:t>
            </a:r>
            <a:b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</a:br>
            <a:endParaRPr lang="tr-TR" sz="4000" b="1" dirty="0">
              <a:cs typeface="Calibri Ligh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660" y="2415208"/>
            <a:ext cx="10369299" cy="6081271"/>
          </a:xfrm>
        </p:spPr>
        <p:txBody>
          <a:bodyPr anchor="t">
            <a:normAutofit/>
          </a:bodyPr>
          <a:lstStyle/>
          <a:p>
            <a:pPr algn="l"/>
            <a:r>
              <a:rPr lang="tr-TR" sz="3600" dirty="0">
                <a:solidFill>
                  <a:schemeClr val="accent5">
                    <a:lumMod val="75000"/>
                  </a:schemeClr>
                </a:solidFill>
                <a:latin typeface="FreeSans"/>
              </a:rPr>
              <a:t>I</a:t>
            </a:r>
            <a:r>
              <a:rPr lang="en-US" sz="360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FreeSans"/>
              </a:rPr>
              <a:t>mprov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  <a:latin typeface="FreeSans"/>
              </a:rPr>
              <a:t>e</a:t>
            </a:r>
            <a:r>
              <a:rPr lang="en-US" sz="36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FreeSans"/>
              </a:rPr>
              <a:t> our teachers' ICT abilities that are necessary for the digital education.</a:t>
            </a:r>
            <a:endParaRPr lang="tr-TR" sz="3600" i="0" u="none" strike="noStrike" baseline="0" dirty="0">
              <a:solidFill>
                <a:schemeClr val="accent5">
                  <a:lumMod val="75000"/>
                </a:schemeClr>
              </a:solidFill>
              <a:latin typeface="FreeSans"/>
            </a:endParaRPr>
          </a:p>
          <a:p>
            <a:pPr algn="l"/>
            <a:r>
              <a:rPr lang="tr-TR" sz="3600" dirty="0">
                <a:solidFill>
                  <a:schemeClr val="accent5">
                    <a:lumMod val="75000"/>
                  </a:schemeClr>
                </a:solidFill>
                <a:latin typeface="FreeSans"/>
              </a:rPr>
              <a:t>S</a:t>
            </a:r>
            <a:r>
              <a:rPr lang="en-US" sz="360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FreeSans"/>
              </a:rPr>
              <a:t>upport</a:t>
            </a:r>
            <a:r>
              <a:rPr lang="en-US" sz="36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FreeSans"/>
              </a:rPr>
              <a:t> teachers'/ educators' teaching profiles in digital education.</a:t>
            </a:r>
            <a:endParaRPr lang="tr-TR" sz="36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53" y="745051"/>
            <a:ext cx="2341483" cy="951783"/>
          </a:xfrm>
          <a:prstGeom prst="rect">
            <a:avLst/>
          </a:prstGeom>
        </p:spPr>
      </p:pic>
      <p:pic>
        <p:nvPicPr>
          <p:cNvPr id="29" name="Resim 29" descr="metin içeren bir resim&#10;&#10;Açıklama otomatik olarak oluşturuldu">
            <a:extLst>
              <a:ext uri="{FF2B5EF4-FFF2-40B4-BE49-F238E27FC236}">
                <a16:creationId xmlns:a16="http://schemas.microsoft.com/office/drawing/2014/main" id="{525CAA32-ACFC-4CD9-B797-FD0A39F1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1" y="834947"/>
            <a:ext cx="3490823" cy="774256"/>
          </a:xfrm>
          <a:prstGeom prst="rect">
            <a:avLst/>
          </a:prstGeom>
        </p:spPr>
      </p:pic>
      <p:pic>
        <p:nvPicPr>
          <p:cNvPr id="12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05" y="709852"/>
            <a:ext cx="1997923" cy="11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69" y="682100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5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212" y="1711252"/>
            <a:ext cx="8936049" cy="92939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Project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Objectives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: 3</a:t>
            </a:r>
            <a:endParaRPr lang="tr-TR" sz="4000" b="1" dirty="0">
              <a:cs typeface="Calibri Ligh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5" y="2547736"/>
            <a:ext cx="10369299" cy="6432220"/>
          </a:xfrm>
        </p:spPr>
        <p:txBody>
          <a:bodyPr anchor="t">
            <a:normAutofit/>
          </a:bodyPr>
          <a:lstStyle/>
          <a:p>
            <a:pPr algn="l"/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3600" b="0" i="0" u="none" strike="noStrike" baseline="0" dirty="0" err="1">
                <a:solidFill>
                  <a:schemeClr val="accent5">
                    <a:lumMod val="75000"/>
                  </a:schemeClr>
                </a:solidFill>
              </a:rPr>
              <a:t>ntroduce</a:t>
            </a:r>
            <a:r>
              <a:rPr lang="en-US" sz="36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 t</a:t>
            </a:r>
            <a:r>
              <a:rPr lang="tr-TR" sz="3600" b="0" i="0" u="none" strike="noStrike" baseline="0" dirty="0" err="1">
                <a:solidFill>
                  <a:schemeClr val="accent5">
                    <a:lumMod val="75000"/>
                  </a:schemeClr>
                </a:solidFill>
              </a:rPr>
              <a:t>eachers</a:t>
            </a:r>
            <a:r>
              <a:rPr lang="en-US" sz="36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 with web 2 tools to give</a:t>
            </a:r>
            <a:r>
              <a:rPr lang="tr-TR" sz="36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opportunities them to prepare their own digital course contents.</a:t>
            </a:r>
            <a:endParaRPr lang="tr-TR" sz="36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65" y="630032"/>
            <a:ext cx="2341483" cy="951783"/>
          </a:xfrm>
          <a:prstGeom prst="rect">
            <a:avLst/>
          </a:prstGeom>
        </p:spPr>
      </p:pic>
      <p:pic>
        <p:nvPicPr>
          <p:cNvPr id="29" name="Resim 29" descr="metin içeren bir resim&#10;&#10;Açıklama otomatik olarak oluşturuldu">
            <a:extLst>
              <a:ext uri="{FF2B5EF4-FFF2-40B4-BE49-F238E27FC236}">
                <a16:creationId xmlns:a16="http://schemas.microsoft.com/office/drawing/2014/main" id="{525CAA32-ACFC-4CD9-B797-FD0A39F1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5" y="806192"/>
            <a:ext cx="3490823" cy="774256"/>
          </a:xfrm>
          <a:prstGeom prst="rect">
            <a:avLst/>
          </a:prstGeom>
        </p:spPr>
      </p:pic>
      <p:pic>
        <p:nvPicPr>
          <p:cNvPr id="12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05" y="709852"/>
            <a:ext cx="1997923" cy="11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41" y="685916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0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5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212" y="1711252"/>
            <a:ext cx="8936049" cy="92939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Project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cs typeface="Calibri Light"/>
              </a:rPr>
              <a:t>Objectives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: 4</a:t>
            </a:r>
            <a:endParaRPr lang="tr-TR" sz="4000" b="1" dirty="0">
              <a:cs typeface="Calibri Ligh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209" y="4092757"/>
            <a:ext cx="10369299" cy="6432220"/>
          </a:xfrm>
        </p:spPr>
        <p:txBody>
          <a:bodyPr anchor="t">
            <a:normAutofit/>
          </a:bodyPr>
          <a:lstStyle/>
          <a:p>
            <a:pPr algn="l"/>
            <a:endParaRPr lang="tr-TR" b="1" dirty="0">
              <a:cs typeface="Calibri"/>
            </a:endParaRPr>
          </a:p>
          <a:p>
            <a:pPr algn="l"/>
            <a:endParaRPr lang="tr-TR" dirty="0">
              <a:cs typeface="Calibri"/>
            </a:endParaRPr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17" y="759428"/>
            <a:ext cx="2341483" cy="951783"/>
          </a:xfrm>
          <a:prstGeom prst="rect">
            <a:avLst/>
          </a:prstGeom>
        </p:spPr>
      </p:pic>
      <p:pic>
        <p:nvPicPr>
          <p:cNvPr id="29" name="Resim 29" descr="metin içeren bir resim&#10;&#10;Açıklama otomatik olarak oluşturuldu">
            <a:extLst>
              <a:ext uri="{FF2B5EF4-FFF2-40B4-BE49-F238E27FC236}">
                <a16:creationId xmlns:a16="http://schemas.microsoft.com/office/drawing/2014/main" id="{525CAA32-ACFC-4CD9-B797-FD0A39F1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702" y="834947"/>
            <a:ext cx="3490823" cy="77425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CBA5784-B813-4888-A422-0070C5CF9DAB}"/>
              </a:ext>
            </a:extLst>
          </p:cNvPr>
          <p:cNvSpPr txBox="1"/>
          <p:nvPr/>
        </p:nvSpPr>
        <p:spPr>
          <a:xfrm>
            <a:off x="943157" y="2639684"/>
            <a:ext cx="977372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tr-TR" sz="3200" dirty="0" err="1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tr-TR" sz="3200" i="0" u="none" strike="noStrike" baseline="0" dirty="0" err="1">
                <a:solidFill>
                  <a:schemeClr val="accent5">
                    <a:lumMod val="75000"/>
                  </a:schemeClr>
                </a:solidFill>
              </a:rPr>
              <a:t>repare</a:t>
            </a:r>
            <a:r>
              <a:rPr lang="tr-TR" sz="320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3200" i="0" u="none" strike="noStrike" baseline="0" dirty="0" err="1">
                <a:solidFill>
                  <a:schemeClr val="accent5">
                    <a:lumMod val="75000"/>
                  </a:schemeClr>
                </a:solidFill>
              </a:rPr>
              <a:t>some</a:t>
            </a:r>
            <a:r>
              <a:rPr lang="tr-TR" sz="320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3200" i="0" u="none" strike="noStrike" baseline="0" dirty="0" err="1">
                <a:solidFill>
                  <a:schemeClr val="accent5">
                    <a:lumMod val="75000"/>
                  </a:schemeClr>
                </a:solidFill>
              </a:rPr>
              <a:t>useful</a:t>
            </a:r>
            <a:r>
              <a:rPr lang="tr-TR" sz="320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3200" i="0" u="none" strike="noStrike" baseline="0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tr-TR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enjoyable digital course materials that all the teachers and students in Europe can use during in flipped, virtual or blended</a:t>
            </a:r>
          </a:p>
          <a:p>
            <a:pPr algn="l"/>
            <a:r>
              <a:rPr lang="en-US" sz="320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learning in real classrooms or during individual online study.</a:t>
            </a:r>
            <a:endParaRPr lang="tr-TR" sz="32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2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05" y="709852"/>
            <a:ext cx="1997923" cy="11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37" y="815312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81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5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212" y="1711252"/>
            <a:ext cx="8936049" cy="92939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Project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cs typeface="Calibri Light"/>
              </a:rPr>
              <a:t>Objectives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: 5</a:t>
            </a:r>
            <a:endParaRPr lang="tr-TR" sz="4000" b="1" dirty="0">
              <a:cs typeface="Calibri Ligh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41" y="2870682"/>
            <a:ext cx="10369299" cy="6432220"/>
          </a:xfrm>
        </p:spPr>
        <p:txBody>
          <a:bodyPr anchor="t">
            <a:normAutofit/>
          </a:bodyPr>
          <a:lstStyle/>
          <a:p>
            <a:pPr algn="l"/>
            <a:endParaRPr lang="tr-TR" b="1" dirty="0">
              <a:cs typeface="Calibri"/>
            </a:endParaRPr>
          </a:p>
          <a:p>
            <a:pPr algn="l"/>
            <a:endParaRPr lang="tr-TR" dirty="0">
              <a:cs typeface="Calibri"/>
            </a:endParaRPr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85" y="716296"/>
            <a:ext cx="2341483" cy="951783"/>
          </a:xfrm>
          <a:prstGeom prst="rect">
            <a:avLst/>
          </a:prstGeom>
        </p:spPr>
      </p:pic>
      <p:pic>
        <p:nvPicPr>
          <p:cNvPr id="29" name="Resim 29" descr="metin içeren bir resim&#10;&#10;Açıklama otomatik olarak oluşturuldu">
            <a:extLst>
              <a:ext uri="{FF2B5EF4-FFF2-40B4-BE49-F238E27FC236}">
                <a16:creationId xmlns:a16="http://schemas.microsoft.com/office/drawing/2014/main" id="{525CAA32-ACFC-4CD9-B797-FD0A39F1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35" y="806192"/>
            <a:ext cx="3490823" cy="774256"/>
          </a:xfrm>
          <a:prstGeom prst="rect">
            <a:avLst/>
          </a:prstGeom>
        </p:spPr>
      </p:pic>
      <p:pic>
        <p:nvPicPr>
          <p:cNvPr id="12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05" y="709852"/>
            <a:ext cx="1997923" cy="11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78" y="806192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309885" y="2705697"/>
            <a:ext cx="8633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tr-TR" sz="2800" b="1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esign </a:t>
            </a:r>
            <a:r>
              <a:rPr lang="tr-TR" sz="2800" b="1" i="0" u="none" strike="noStrike" baseline="0" dirty="0" err="1">
                <a:solidFill>
                  <a:schemeClr val="accent5">
                    <a:lumMod val="75000"/>
                  </a:schemeClr>
                </a:solidFill>
              </a:rPr>
              <a:t>digital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educational games as useful and enjoyable course materials to practice some common courses taught in Europe such as</a:t>
            </a:r>
            <a:r>
              <a:rPr lang="tr-TR" sz="2800" b="1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English Language, </a:t>
            </a:r>
            <a:r>
              <a:rPr lang="en-US" sz="2800" b="1" i="0" u="none" strike="noStrike" baseline="0" dirty="0" err="1">
                <a:solidFill>
                  <a:schemeClr val="accent5">
                    <a:lumMod val="75000"/>
                  </a:schemeClr>
                </a:solidFill>
              </a:rPr>
              <a:t>Maths</a:t>
            </a:r>
            <a:r>
              <a:rPr lang="en-US" sz="2800" b="1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, Natural Sciences, Philosophy and Art</a:t>
            </a:r>
            <a:r>
              <a:rPr lang="tr-TR" sz="2800" b="1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tr-T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5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263" y="1859014"/>
            <a:ext cx="8936049" cy="68938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Project Objectives:6 (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cs typeface="Calibri Light"/>
              </a:rPr>
              <a:t>Intellectual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cs typeface="Calibri Light"/>
              </a:rPr>
              <a:t>Output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)</a:t>
            </a:r>
            <a:endParaRPr lang="tr-TR" sz="4000" b="1" dirty="0">
              <a:cs typeface="Calibri Ligh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209" y="4092757"/>
            <a:ext cx="10369299" cy="6432220"/>
          </a:xfrm>
        </p:spPr>
        <p:txBody>
          <a:bodyPr anchor="t">
            <a:normAutofit/>
          </a:bodyPr>
          <a:lstStyle/>
          <a:p>
            <a:pPr algn="l"/>
            <a:endParaRPr lang="tr-TR" b="1" dirty="0">
              <a:cs typeface="Calibri"/>
            </a:endParaRPr>
          </a:p>
          <a:p>
            <a:pPr algn="l"/>
            <a:endParaRPr lang="tr-TR" dirty="0">
              <a:cs typeface="Calibri"/>
            </a:endParaRPr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45" y="716296"/>
            <a:ext cx="2341483" cy="951783"/>
          </a:xfrm>
          <a:prstGeom prst="rect">
            <a:avLst/>
          </a:prstGeom>
        </p:spPr>
      </p:pic>
      <p:pic>
        <p:nvPicPr>
          <p:cNvPr id="29" name="Resim 29" descr="metin içeren bir resim&#10;&#10;Açıklama otomatik olarak oluşturuldu">
            <a:extLst>
              <a:ext uri="{FF2B5EF4-FFF2-40B4-BE49-F238E27FC236}">
                <a16:creationId xmlns:a16="http://schemas.microsoft.com/office/drawing/2014/main" id="{525CAA32-ACFC-4CD9-B797-FD0A39F1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5" y="834947"/>
            <a:ext cx="3490823" cy="774256"/>
          </a:xfrm>
          <a:prstGeom prst="rect">
            <a:avLst/>
          </a:prstGeom>
        </p:spPr>
      </p:pic>
      <p:pic>
        <p:nvPicPr>
          <p:cNvPr id="12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05" y="709852"/>
            <a:ext cx="1997923" cy="11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13" y="844825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BA5784-B813-4888-A422-0070C5CF9DAB}"/>
              </a:ext>
            </a:extLst>
          </p:cNvPr>
          <p:cNvSpPr txBox="1"/>
          <p:nvPr/>
        </p:nvSpPr>
        <p:spPr>
          <a:xfrm>
            <a:off x="1016827" y="2720414"/>
            <a:ext cx="9531039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tr-TR" sz="4000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sz="4000" b="0" i="0" u="none" strike="noStrike" baseline="0" dirty="0" err="1">
                <a:solidFill>
                  <a:schemeClr val="accent5">
                    <a:lumMod val="75000"/>
                  </a:schemeClr>
                </a:solidFill>
              </a:rPr>
              <a:t>roduce</a:t>
            </a:r>
            <a:r>
              <a:rPr lang="en-US" sz="40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b="0" i="0" u="none" strike="noStrike" baseline="0" dirty="0">
                <a:solidFill>
                  <a:srgbClr val="C00000"/>
                </a:solidFill>
              </a:rPr>
              <a:t>a digital game library </a:t>
            </a:r>
            <a:r>
              <a:rPr lang="en-US" sz="40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as a course material</a:t>
            </a:r>
            <a:r>
              <a:rPr lang="tr-TR" sz="40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that has an open/free website site as an Open Educational Resource (OER).</a:t>
            </a:r>
            <a:endParaRPr lang="tr-TR" sz="40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algn="l"/>
            <a:endParaRPr lang="tr-TR" dirty="0">
              <a:cs typeface="Calibri"/>
            </a:endParaRPr>
          </a:p>
          <a:p>
            <a:pPr algn="l"/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123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5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45" y="1610608"/>
            <a:ext cx="8936049" cy="6562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3600" dirty="0">
                <a:solidFill>
                  <a:srgbClr val="FF0000"/>
                </a:solidFill>
                <a:cs typeface="Calibri Light"/>
              </a:rPr>
              <a:t>MOBILITIES OF THE PROJECT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209" y="4092757"/>
            <a:ext cx="10369299" cy="6432220"/>
          </a:xfrm>
        </p:spPr>
        <p:txBody>
          <a:bodyPr anchor="t">
            <a:normAutofit/>
          </a:bodyPr>
          <a:lstStyle/>
          <a:p>
            <a:pPr algn="l"/>
            <a:endParaRPr lang="tr-TR" b="1" dirty="0">
              <a:cs typeface="Calibri"/>
            </a:endParaRPr>
          </a:p>
          <a:p>
            <a:pPr algn="l"/>
            <a:endParaRPr lang="tr-TR" dirty="0">
              <a:cs typeface="Calibri"/>
            </a:endParaRPr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45" y="716296"/>
            <a:ext cx="2341483" cy="951783"/>
          </a:xfrm>
          <a:prstGeom prst="rect">
            <a:avLst/>
          </a:prstGeom>
        </p:spPr>
      </p:pic>
      <p:pic>
        <p:nvPicPr>
          <p:cNvPr id="29" name="Resim 29" descr="metin içeren bir resim&#10;&#10;Açıklama otomatik olarak oluşturuldu">
            <a:extLst>
              <a:ext uri="{FF2B5EF4-FFF2-40B4-BE49-F238E27FC236}">
                <a16:creationId xmlns:a16="http://schemas.microsoft.com/office/drawing/2014/main" id="{525CAA32-ACFC-4CD9-B797-FD0A39F1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5" y="834947"/>
            <a:ext cx="3490823" cy="774256"/>
          </a:xfrm>
          <a:prstGeom prst="rect">
            <a:avLst/>
          </a:prstGeom>
        </p:spPr>
      </p:pic>
      <p:pic>
        <p:nvPicPr>
          <p:cNvPr id="12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05" y="709852"/>
            <a:ext cx="1997923" cy="11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79" y="756407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71134" y="2704027"/>
            <a:ext cx="10646334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 err="1"/>
              <a:t>In</a:t>
            </a:r>
            <a:r>
              <a:rPr lang="tr-TR" sz="2800" dirty="0"/>
              <a:t> </a:t>
            </a: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project</a:t>
            </a:r>
            <a:r>
              <a:rPr lang="tr-TR" sz="2800" dirty="0"/>
              <a:t> </a:t>
            </a:r>
            <a:r>
              <a:rPr lang="tr-TR" sz="2800" dirty="0" err="1"/>
              <a:t>there</a:t>
            </a:r>
            <a:r>
              <a:rPr lang="tr-TR" sz="2800" dirty="0"/>
              <a:t> </a:t>
            </a:r>
            <a:r>
              <a:rPr lang="tr-TR" sz="2800" dirty="0" err="1"/>
              <a:t>will</a:t>
            </a:r>
            <a:r>
              <a:rPr lang="tr-TR" sz="2800" dirty="0"/>
              <a:t> be;</a:t>
            </a:r>
          </a:p>
          <a:p>
            <a:r>
              <a:rPr lang="tr-TR" sz="2800" dirty="0"/>
              <a:t>* 5 </a:t>
            </a:r>
            <a:r>
              <a:rPr lang="tr-TR" sz="2800" dirty="0" err="1"/>
              <a:t>TPMs</a:t>
            </a:r>
            <a:r>
              <a:rPr lang="tr-TR" sz="2800" dirty="0"/>
              <a:t> (</a:t>
            </a:r>
            <a:r>
              <a:rPr lang="tr-TR" sz="2800" dirty="0" err="1"/>
              <a:t>Transnational</a:t>
            </a:r>
            <a:r>
              <a:rPr lang="tr-TR" sz="2800" dirty="0"/>
              <a:t> Project Meeting) </a:t>
            </a:r>
          </a:p>
          <a:p>
            <a:r>
              <a:rPr lang="tr-TR" sz="2800" dirty="0"/>
              <a:t>   (2 </a:t>
            </a:r>
            <a:r>
              <a:rPr lang="tr-TR" sz="2800" dirty="0" err="1"/>
              <a:t>Participants</a:t>
            </a:r>
            <a:r>
              <a:rPr lang="tr-TR" sz="2800" dirty="0"/>
              <a:t> in </a:t>
            </a:r>
            <a:r>
              <a:rPr lang="tr-TR" sz="2800" dirty="0" err="1"/>
              <a:t>each</a:t>
            </a:r>
            <a:r>
              <a:rPr lang="tr-TR" sz="2800" dirty="0"/>
              <a:t> TPM)</a:t>
            </a:r>
          </a:p>
          <a:p>
            <a:r>
              <a:rPr lang="tr-TR" sz="2800" dirty="0"/>
              <a:t>* 3 </a:t>
            </a:r>
            <a:r>
              <a:rPr lang="tr-TR" sz="2800" dirty="0" err="1"/>
              <a:t>LTTAs</a:t>
            </a:r>
            <a:r>
              <a:rPr lang="tr-TR" sz="2800" dirty="0"/>
              <a:t> (Learning </a:t>
            </a:r>
            <a:r>
              <a:rPr lang="tr-TR" sz="2800" dirty="0" err="1"/>
              <a:t>Teaching</a:t>
            </a:r>
            <a:r>
              <a:rPr lang="tr-TR" sz="2800" dirty="0"/>
              <a:t> Training Activity) </a:t>
            </a:r>
          </a:p>
          <a:p>
            <a:r>
              <a:rPr lang="tr-TR" sz="2800" dirty="0"/>
              <a:t>  (3 </a:t>
            </a:r>
            <a:r>
              <a:rPr lang="tr-TR" sz="2800" dirty="0" err="1"/>
              <a:t>Participants</a:t>
            </a:r>
            <a:r>
              <a:rPr lang="tr-TR" sz="2800" dirty="0"/>
              <a:t> in </a:t>
            </a:r>
            <a:r>
              <a:rPr lang="tr-TR" sz="2800" dirty="0" err="1"/>
              <a:t>each</a:t>
            </a:r>
            <a:r>
              <a:rPr lang="tr-TR" sz="2800" dirty="0"/>
              <a:t> LTT)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612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7439D-55E6-491A-8F8F-E2A5D4D8E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1231"/>
            <a:ext cx="9144000" cy="2387600"/>
          </a:xfrm>
          <a:noFill/>
        </p:spPr>
        <p:txBody>
          <a:bodyPr anchor="ctr">
            <a:normAutofit/>
          </a:bodyPr>
          <a:lstStyle/>
          <a:p>
            <a:br>
              <a:rPr lang="tr-TR" sz="2800" dirty="0">
                <a:ea typeface="+mj-lt"/>
                <a:cs typeface="+mj-lt"/>
              </a:rPr>
            </a:br>
            <a:br>
              <a:rPr lang="tr-TR" sz="2800" dirty="0">
                <a:ea typeface="+mj-lt"/>
                <a:cs typeface="+mj-lt"/>
              </a:rPr>
            </a:br>
            <a:endParaRPr lang="tr-TR" sz="2800" dirty="0">
              <a:solidFill>
                <a:srgbClr val="080808"/>
              </a:solidFill>
              <a:cs typeface="Calibri Ligh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A081775-5A92-4173-BB0E-7F22A4461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973925" y="5560228"/>
            <a:ext cx="6244149" cy="63395"/>
          </a:xfrm>
          <a:noFill/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/>
            <a:endParaRPr lang="en-US" sz="1800" b="0" i="0" u="none" strike="noStrike" baseline="0" dirty="0">
              <a:latin typeface="FreeSans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C59A3C2-F413-4246-A5C6-863033FA4A5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2844" y="865334"/>
            <a:ext cx="9020175" cy="4078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tr-TR" sz="4800" dirty="0" err="1">
                <a:solidFill>
                  <a:schemeClr val="accent5">
                    <a:lumMod val="75000"/>
                  </a:schemeClr>
                </a:solidFill>
                <a:cs typeface="Calibri"/>
              </a:rPr>
              <a:t>Erasmus</a:t>
            </a:r>
            <a:r>
              <a:rPr lang="tr-TR" sz="480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+ </a:t>
            </a:r>
          </a:p>
          <a:p>
            <a:pPr marL="0" indent="0" algn="ctr">
              <a:buNone/>
            </a:pPr>
            <a:r>
              <a:rPr lang="en-US" sz="4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FreeSans"/>
              </a:rPr>
              <a:t>KA220-SCH - Cooperation partnerships in school</a:t>
            </a:r>
            <a:r>
              <a:rPr lang="tr-TR" sz="4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FreeSans"/>
              </a:rPr>
              <a:t> </a:t>
            </a:r>
            <a:r>
              <a:rPr lang="tr-TR" sz="4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FreeSans"/>
              </a:rPr>
              <a:t>education</a:t>
            </a:r>
            <a:endParaRPr lang="tr-TR" sz="48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A3FCC41C-EF15-4B6C-870B-69C54765B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934" y="4859894"/>
            <a:ext cx="2255811" cy="1400667"/>
          </a:xfrm>
          <a:prstGeom prst="rect">
            <a:avLst/>
          </a:prstGeom>
        </p:spPr>
      </p:pic>
      <p:pic>
        <p:nvPicPr>
          <p:cNvPr id="11" name="Resim 11" descr="metin içeren bir resim&#10;&#10;Açıklama otomatik olarak oluşturuldu">
            <a:extLst>
              <a:ext uri="{FF2B5EF4-FFF2-40B4-BE49-F238E27FC236}">
                <a16:creationId xmlns:a16="http://schemas.microsoft.com/office/drawing/2014/main" id="{E6AA57AC-1342-4D9C-A134-8D5447E73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1" y="5129967"/>
            <a:ext cx="3879011" cy="860519"/>
          </a:xfrm>
          <a:prstGeom prst="rect">
            <a:avLst/>
          </a:prstGeom>
        </p:spPr>
      </p:pic>
      <p:pic>
        <p:nvPicPr>
          <p:cNvPr id="9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325" y="18083"/>
            <a:ext cx="2341675" cy="17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79" y="5042029"/>
            <a:ext cx="1716380" cy="10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9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5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631" y="1271396"/>
            <a:ext cx="8936049" cy="8400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3600" dirty="0" err="1">
                <a:solidFill>
                  <a:srgbClr val="C00000"/>
                </a:solidFill>
                <a:ea typeface="+mj-lt"/>
                <a:cs typeface="+mj-lt"/>
              </a:rPr>
              <a:t>TPMs</a:t>
            </a:r>
            <a:r>
              <a:rPr lang="tr-TR" sz="3600" dirty="0">
                <a:solidFill>
                  <a:srgbClr val="C00000"/>
                </a:solidFill>
                <a:ea typeface="+mj-lt"/>
                <a:cs typeface="+mj-lt"/>
              </a:rPr>
              <a:t> </a:t>
            </a:r>
            <a:r>
              <a:rPr lang="tr-TR" sz="3600" dirty="0" err="1">
                <a:solidFill>
                  <a:srgbClr val="C00000"/>
                </a:solidFill>
                <a:ea typeface="+mj-lt"/>
                <a:cs typeface="+mj-lt"/>
              </a:rPr>
              <a:t>and</a:t>
            </a:r>
            <a:r>
              <a:rPr lang="tr-TR" sz="3600" dirty="0">
                <a:solidFill>
                  <a:srgbClr val="C00000"/>
                </a:solidFill>
                <a:ea typeface="+mj-lt"/>
                <a:cs typeface="+mj-lt"/>
              </a:rPr>
              <a:t> </a:t>
            </a:r>
            <a:r>
              <a:rPr lang="tr-TR" sz="3600" dirty="0" err="1">
                <a:solidFill>
                  <a:srgbClr val="C00000"/>
                </a:solidFill>
                <a:ea typeface="+mj-lt"/>
                <a:cs typeface="+mj-lt"/>
              </a:rPr>
              <a:t>LTTAs</a:t>
            </a: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209" y="4092757"/>
            <a:ext cx="10369299" cy="6432220"/>
          </a:xfrm>
        </p:spPr>
        <p:txBody>
          <a:bodyPr anchor="t">
            <a:normAutofit/>
          </a:bodyPr>
          <a:lstStyle/>
          <a:p>
            <a:pPr algn="l"/>
            <a:endParaRPr lang="tr-TR" b="1" dirty="0">
              <a:cs typeface="Calibri"/>
            </a:endParaRPr>
          </a:p>
          <a:p>
            <a:pPr algn="l"/>
            <a:endParaRPr lang="tr-TR" dirty="0">
              <a:cs typeface="Calibri"/>
            </a:endParaRPr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45" y="716296"/>
            <a:ext cx="2341483" cy="951783"/>
          </a:xfrm>
          <a:prstGeom prst="rect">
            <a:avLst/>
          </a:prstGeom>
        </p:spPr>
      </p:pic>
      <p:pic>
        <p:nvPicPr>
          <p:cNvPr id="29" name="Resim 29" descr="metin içeren bir resim&#10;&#10;Açıklama otomatik olarak oluşturuldu">
            <a:extLst>
              <a:ext uri="{FF2B5EF4-FFF2-40B4-BE49-F238E27FC236}">
                <a16:creationId xmlns:a16="http://schemas.microsoft.com/office/drawing/2014/main" id="{525CAA32-ACFC-4CD9-B797-FD0A39F1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5" y="834947"/>
            <a:ext cx="3490823" cy="774256"/>
          </a:xfrm>
          <a:prstGeom prst="rect">
            <a:avLst/>
          </a:prstGeom>
        </p:spPr>
      </p:pic>
      <p:pic>
        <p:nvPicPr>
          <p:cNvPr id="12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05" y="709852"/>
            <a:ext cx="1997923" cy="11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94" y="802070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BCBA5784-B813-4888-A422-0070C5CF9DAB}"/>
              </a:ext>
            </a:extLst>
          </p:cNvPr>
          <p:cNvSpPr txBox="1"/>
          <p:nvPr/>
        </p:nvSpPr>
        <p:spPr>
          <a:xfrm>
            <a:off x="897143" y="1912830"/>
            <a:ext cx="893605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tr-TR" sz="2400" dirty="0">
              <a:solidFill>
                <a:srgbClr val="C00000"/>
              </a:solidFill>
              <a:cs typeface="Calibri"/>
            </a:endParaRPr>
          </a:p>
          <a:p>
            <a:pPr algn="ctr"/>
            <a:r>
              <a:rPr lang="tr-TR" sz="2400" dirty="0">
                <a:solidFill>
                  <a:srgbClr val="C00000"/>
                </a:solidFill>
                <a:cs typeface="Calibri"/>
              </a:rPr>
              <a:t>TPM-1 </a:t>
            </a:r>
            <a:r>
              <a:rPr lang="tr-TR" sz="2400" dirty="0" err="1">
                <a:solidFill>
                  <a:srgbClr val="C00000"/>
                </a:solidFill>
                <a:cs typeface="Calibri"/>
              </a:rPr>
              <a:t>Croatia</a:t>
            </a:r>
            <a:r>
              <a:rPr lang="tr-TR" sz="2400" dirty="0">
                <a:solidFill>
                  <a:srgbClr val="C00000"/>
                </a:solidFill>
                <a:cs typeface="Calibri"/>
              </a:rPr>
              <a:t> </a:t>
            </a:r>
            <a:r>
              <a:rPr lang="tr-TR" sz="2400" dirty="0">
                <a:cs typeface="Calibri"/>
              </a:rPr>
              <a:t>(</a:t>
            </a:r>
            <a:r>
              <a:rPr lang="tr-TR" sz="2400" dirty="0" err="1">
                <a:cs typeface="Calibri"/>
              </a:rPr>
              <a:t>Kick-Off</a:t>
            </a:r>
            <a:r>
              <a:rPr lang="tr-TR" sz="2400" dirty="0">
                <a:cs typeface="Calibri"/>
              </a:rPr>
              <a:t> Meeting)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cs typeface="Calibri"/>
              </a:rPr>
              <a:t>TPM-2 </a:t>
            </a:r>
            <a:r>
              <a:rPr lang="tr-TR" sz="2400" dirty="0" err="1">
                <a:solidFill>
                  <a:srgbClr val="C00000"/>
                </a:solidFill>
                <a:cs typeface="Calibri"/>
              </a:rPr>
              <a:t>Turkey</a:t>
            </a:r>
            <a:r>
              <a:rPr lang="tr-TR" sz="2400" dirty="0">
                <a:solidFill>
                  <a:srgbClr val="C00000"/>
                </a:solidFill>
                <a:cs typeface="Calibri"/>
              </a:rPr>
              <a:t>  </a:t>
            </a:r>
            <a:r>
              <a:rPr lang="tr-TR" sz="2400" dirty="0">
                <a:cs typeface="Calibri"/>
              </a:rPr>
              <a:t>(</a:t>
            </a:r>
            <a:r>
              <a:rPr lang="tr-TR" sz="2400" dirty="0"/>
              <a:t>Planning of </a:t>
            </a:r>
            <a:r>
              <a:rPr lang="tr-TR" sz="2400" dirty="0" err="1"/>
              <a:t>Intellectual</a:t>
            </a:r>
            <a:r>
              <a:rPr lang="tr-TR" sz="2400" dirty="0"/>
              <a:t> </a:t>
            </a:r>
            <a:r>
              <a:rPr lang="tr-TR" sz="2400" dirty="0" err="1"/>
              <a:t>Output</a:t>
            </a:r>
            <a:r>
              <a:rPr lang="tr-TR" sz="2400" dirty="0"/>
              <a:t>)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cs typeface="Calibri"/>
              </a:rPr>
              <a:t>TPM-3 </a:t>
            </a:r>
            <a:r>
              <a:rPr lang="tr-TR" sz="2400" dirty="0" err="1">
                <a:solidFill>
                  <a:srgbClr val="C00000"/>
                </a:solidFill>
                <a:cs typeface="Calibri"/>
              </a:rPr>
              <a:t>Macedonia</a:t>
            </a:r>
            <a:r>
              <a:rPr lang="tr-TR" sz="2400" dirty="0">
                <a:solidFill>
                  <a:srgbClr val="C00000"/>
                </a:solidFill>
                <a:cs typeface="Calibri"/>
              </a:rPr>
              <a:t> </a:t>
            </a:r>
            <a:r>
              <a:rPr lang="tr-TR" sz="2400" dirty="0">
                <a:cs typeface="Calibri"/>
              </a:rPr>
              <a:t>(</a:t>
            </a:r>
            <a:r>
              <a:rPr lang="tr-TR" sz="2400" dirty="0" err="1">
                <a:cs typeface="Calibri"/>
              </a:rPr>
              <a:t>Monitoring</a:t>
            </a:r>
            <a:r>
              <a:rPr lang="tr-TR" sz="2400" dirty="0">
                <a:cs typeface="Calibri"/>
              </a:rPr>
              <a:t> </a:t>
            </a:r>
            <a:r>
              <a:rPr lang="tr-TR" sz="2400" dirty="0" err="1">
                <a:cs typeface="Calibri"/>
              </a:rPr>
              <a:t>IO’s</a:t>
            </a:r>
            <a:r>
              <a:rPr lang="tr-TR" sz="2400" dirty="0">
                <a:cs typeface="Calibri"/>
              </a:rPr>
              <a:t> </a:t>
            </a:r>
            <a:r>
              <a:rPr lang="tr-TR" sz="2400" dirty="0" err="1">
                <a:cs typeface="Calibri"/>
              </a:rPr>
              <a:t>ongoing</a:t>
            </a:r>
            <a:r>
              <a:rPr lang="tr-TR" sz="2400" dirty="0">
                <a:cs typeface="Calibri"/>
              </a:rPr>
              <a:t> </a:t>
            </a:r>
            <a:r>
              <a:rPr lang="tr-TR" sz="2400" dirty="0" err="1">
                <a:cs typeface="Calibri"/>
              </a:rPr>
              <a:t>process</a:t>
            </a:r>
            <a:r>
              <a:rPr lang="tr-TR" sz="2400" dirty="0"/>
              <a:t>)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cs typeface="Calibri"/>
              </a:rPr>
              <a:t>TPM-4 </a:t>
            </a:r>
            <a:r>
              <a:rPr lang="tr-TR" sz="2400" dirty="0" err="1">
                <a:solidFill>
                  <a:srgbClr val="C00000"/>
                </a:solidFill>
                <a:cs typeface="Calibri"/>
              </a:rPr>
              <a:t>Portugal</a:t>
            </a:r>
            <a:r>
              <a:rPr lang="tr-TR" sz="2400" dirty="0">
                <a:solidFill>
                  <a:srgbClr val="C00000"/>
                </a:solidFill>
                <a:cs typeface="Calibri"/>
              </a:rPr>
              <a:t> </a:t>
            </a:r>
            <a:r>
              <a:rPr lang="tr-TR" sz="2400" dirty="0">
                <a:cs typeface="Calibri"/>
              </a:rPr>
              <a:t>(Evaluation of </a:t>
            </a:r>
            <a:r>
              <a:rPr lang="tr-TR" sz="2400" dirty="0" err="1">
                <a:cs typeface="Calibri"/>
              </a:rPr>
              <a:t>Intellectual</a:t>
            </a:r>
            <a:r>
              <a:rPr lang="tr-TR" sz="2400" dirty="0">
                <a:cs typeface="Calibri"/>
              </a:rPr>
              <a:t> </a:t>
            </a:r>
            <a:r>
              <a:rPr lang="tr-TR" sz="2400" dirty="0" err="1">
                <a:cs typeface="Calibri"/>
              </a:rPr>
              <a:t>Output</a:t>
            </a:r>
            <a:r>
              <a:rPr lang="tr-TR" sz="2400" dirty="0"/>
              <a:t>)</a:t>
            </a:r>
          </a:p>
          <a:p>
            <a:pPr algn="ctr"/>
            <a:r>
              <a:rPr lang="tr-TR" sz="2400" dirty="0">
                <a:solidFill>
                  <a:srgbClr val="C00000"/>
                </a:solidFill>
                <a:cs typeface="Calibri"/>
              </a:rPr>
              <a:t>TPM-5 </a:t>
            </a:r>
            <a:r>
              <a:rPr lang="tr-TR" sz="2400" dirty="0" err="1">
                <a:solidFill>
                  <a:srgbClr val="C00000"/>
                </a:solidFill>
                <a:cs typeface="Calibri"/>
              </a:rPr>
              <a:t>Romania</a:t>
            </a:r>
            <a:r>
              <a:rPr lang="tr-TR" sz="2400" dirty="0">
                <a:solidFill>
                  <a:srgbClr val="C00000"/>
                </a:solidFill>
                <a:cs typeface="Calibri"/>
              </a:rPr>
              <a:t> </a:t>
            </a:r>
            <a:r>
              <a:rPr lang="tr-TR" sz="2400" dirty="0">
                <a:cs typeface="Calibri"/>
              </a:rPr>
              <a:t>(</a:t>
            </a:r>
            <a:r>
              <a:rPr lang="tr-TR" sz="2400" dirty="0"/>
              <a:t>Project Evaluation Meeting) (</a:t>
            </a:r>
            <a:r>
              <a:rPr lang="tr-TR" sz="2400" dirty="0" err="1"/>
              <a:t>comparing</a:t>
            </a:r>
            <a:r>
              <a:rPr lang="tr-TR" sz="2400" dirty="0"/>
              <a:t> </a:t>
            </a:r>
            <a:r>
              <a:rPr lang="tr-TR" sz="2400" dirty="0" err="1"/>
              <a:t>objectives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results</a:t>
            </a:r>
            <a:r>
              <a:rPr lang="tr-TR" sz="2400" dirty="0"/>
              <a:t>)</a:t>
            </a:r>
          </a:p>
          <a:p>
            <a:pPr algn="ctr"/>
            <a:endParaRPr lang="tr-TR" sz="2400" dirty="0">
              <a:solidFill>
                <a:srgbClr val="C00000"/>
              </a:solidFill>
              <a:cs typeface="Calibri"/>
            </a:endParaRPr>
          </a:p>
          <a:p>
            <a:pPr algn="ctr"/>
            <a:r>
              <a:rPr lang="tr-TR" sz="2400" dirty="0">
                <a:solidFill>
                  <a:srgbClr val="C00000"/>
                </a:solidFill>
                <a:cs typeface="Calibri"/>
              </a:rPr>
              <a:t>LTT-1 </a:t>
            </a:r>
            <a:r>
              <a:rPr lang="tr-TR" sz="2400" dirty="0" err="1">
                <a:solidFill>
                  <a:srgbClr val="C00000"/>
                </a:solidFill>
                <a:cs typeface="Calibri"/>
              </a:rPr>
              <a:t>Spain</a:t>
            </a:r>
            <a:r>
              <a:rPr lang="tr-TR" sz="2400" dirty="0">
                <a:solidFill>
                  <a:srgbClr val="C00000"/>
                </a:solidFill>
                <a:cs typeface="Calibri"/>
              </a:rPr>
              <a:t> : </a:t>
            </a:r>
            <a:r>
              <a:rPr lang="tr-TR" sz="2400" dirty="0" err="1"/>
              <a:t>Education</a:t>
            </a:r>
            <a:r>
              <a:rPr lang="tr-TR" sz="2400" dirty="0"/>
              <a:t>: Web 2.0 Tools in </a:t>
            </a:r>
            <a:r>
              <a:rPr lang="tr-TR" sz="2400" dirty="0" err="1"/>
              <a:t>education</a:t>
            </a:r>
            <a:endParaRPr lang="tr-TR" sz="2400" dirty="0"/>
          </a:p>
          <a:p>
            <a:pPr algn="ctr"/>
            <a:r>
              <a:rPr lang="tr-TR" sz="2400" dirty="0">
                <a:solidFill>
                  <a:srgbClr val="C00000"/>
                </a:solidFill>
                <a:cs typeface="Calibri"/>
              </a:rPr>
              <a:t>LTT-2 </a:t>
            </a:r>
            <a:r>
              <a:rPr lang="tr-TR" sz="2400" dirty="0" err="1">
                <a:solidFill>
                  <a:srgbClr val="C00000"/>
                </a:solidFill>
                <a:cs typeface="Calibri"/>
              </a:rPr>
              <a:t>Makedonia</a:t>
            </a:r>
            <a:r>
              <a:rPr lang="tr-TR" sz="2400" dirty="0">
                <a:solidFill>
                  <a:srgbClr val="C00000"/>
                </a:solidFill>
                <a:cs typeface="Calibri"/>
              </a:rPr>
              <a:t>: </a:t>
            </a:r>
            <a:r>
              <a:rPr lang="tr-TR" sz="2400" dirty="0">
                <a:cs typeface="Calibri"/>
              </a:rPr>
              <a:t>Workshop: </a:t>
            </a:r>
            <a:r>
              <a:rPr lang="tr-TR" sz="2400" dirty="0" err="1">
                <a:cs typeface="Calibri"/>
              </a:rPr>
              <a:t>Gamification</a:t>
            </a:r>
            <a:r>
              <a:rPr lang="tr-TR" sz="2400" dirty="0">
                <a:cs typeface="Calibri"/>
              </a:rPr>
              <a:t> </a:t>
            </a:r>
            <a:r>
              <a:rPr lang="tr-TR" sz="2400" dirty="0" err="1">
                <a:cs typeface="Calibri"/>
              </a:rPr>
              <a:t>Implementations</a:t>
            </a:r>
            <a:endParaRPr lang="tr-TR" sz="2400" dirty="0">
              <a:cs typeface="Calibri"/>
            </a:endParaRPr>
          </a:p>
          <a:p>
            <a:pPr algn="ctr"/>
            <a:r>
              <a:rPr lang="tr-TR" sz="2400" dirty="0">
                <a:solidFill>
                  <a:srgbClr val="C00000"/>
                </a:solidFill>
                <a:cs typeface="Calibri"/>
              </a:rPr>
              <a:t>LTT-3 </a:t>
            </a:r>
            <a:r>
              <a:rPr lang="tr-TR" sz="2400" dirty="0" err="1">
                <a:solidFill>
                  <a:srgbClr val="C00000"/>
                </a:solidFill>
                <a:cs typeface="Calibri"/>
              </a:rPr>
              <a:t>Portugal</a:t>
            </a:r>
            <a:r>
              <a:rPr lang="tr-TR" sz="2400" dirty="0">
                <a:solidFill>
                  <a:srgbClr val="C00000"/>
                </a:solidFill>
                <a:cs typeface="Calibri"/>
              </a:rPr>
              <a:t>: </a:t>
            </a:r>
            <a:r>
              <a:rPr lang="tr-TR" sz="2400" dirty="0" err="1">
                <a:cs typeface="Calibri"/>
              </a:rPr>
              <a:t>Education</a:t>
            </a:r>
            <a:r>
              <a:rPr lang="tr-TR" sz="2400" dirty="0">
                <a:cs typeface="Calibri"/>
              </a:rPr>
              <a:t>: </a:t>
            </a:r>
            <a:r>
              <a:rPr lang="tr-TR" sz="2400" dirty="0" err="1">
                <a:cs typeface="Calibri"/>
              </a:rPr>
              <a:t>Digital</a:t>
            </a:r>
            <a:r>
              <a:rPr lang="tr-TR" sz="2400" dirty="0">
                <a:cs typeface="Calibri"/>
              </a:rPr>
              <a:t> Content Development</a:t>
            </a:r>
            <a:endParaRPr lang="tr-TR" sz="2400" dirty="0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61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1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92580" y="366021"/>
            <a:ext cx="6658591" cy="7142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cs typeface="Calibri Light"/>
              </a:rPr>
              <a:t>Project </a:t>
            </a:r>
            <a:r>
              <a:rPr lang="tr-TR" sz="4000" b="1" dirty="0" err="1">
                <a:solidFill>
                  <a:srgbClr val="FF0000"/>
                </a:solidFill>
                <a:cs typeface="Calibri Light"/>
              </a:rPr>
              <a:t>Intellectual</a:t>
            </a:r>
            <a:r>
              <a:rPr lang="tr-TR" sz="40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cs typeface="Calibri Light"/>
              </a:rPr>
              <a:t>Output</a:t>
            </a:r>
            <a:endParaRPr lang="tr-TR" sz="4000" b="1" dirty="0">
              <a:solidFill>
                <a:srgbClr val="FF0000"/>
              </a:solidFill>
              <a:cs typeface="Calibri Light"/>
            </a:endParaRPr>
          </a:p>
          <a:p>
            <a:pPr algn="l"/>
            <a:endParaRPr lang="tr-TR" dirty="0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40031" y="1314940"/>
            <a:ext cx="7492476" cy="2385587"/>
          </a:xfrm>
        </p:spPr>
        <p:txBody>
          <a:bodyPr anchor="b">
            <a:normAutofit/>
          </a:bodyPr>
          <a:lstStyle/>
          <a:p>
            <a:pPr algn="l"/>
            <a:br>
              <a:rPr lang="tr-TR" sz="3200" dirty="0">
                <a:ea typeface="+mn-lt"/>
                <a:cs typeface="+mn-lt"/>
              </a:rPr>
            </a:br>
            <a:endParaRPr lang="tr-TR" sz="3200" dirty="0">
              <a:solidFill>
                <a:srgbClr val="C00000"/>
              </a:solidFill>
              <a:ea typeface="+mn-lt"/>
              <a:cs typeface="+mn-lt"/>
            </a:endParaRPr>
          </a:p>
          <a:p>
            <a:pPr algn="l"/>
            <a:endParaRPr lang="tr-TR" sz="3200" dirty="0">
              <a:ea typeface="+mn-lt"/>
              <a:cs typeface="+mn-lt"/>
            </a:endParaRPr>
          </a:p>
          <a:p>
            <a:pPr algn="l"/>
            <a:endParaRPr lang="tr-TR" sz="3200" dirty="0">
              <a:solidFill>
                <a:srgbClr val="000000"/>
              </a:solidFill>
              <a:cs typeface="Calibri"/>
            </a:endParaRPr>
          </a:p>
          <a:p>
            <a:pPr algn="l"/>
            <a:endParaRPr lang="tr-TR" sz="3200" b="1" i="1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64915822-FC59-4C14-BEB1-A873E9FB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773" y="5069718"/>
            <a:ext cx="2255811" cy="1400667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405C2C86-FC0F-48C5-B014-FE41A9AE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3638535"/>
            <a:ext cx="2829465" cy="961161"/>
          </a:xfrm>
          <a:prstGeom prst="rect">
            <a:avLst/>
          </a:prstGeom>
        </p:spPr>
      </p:pic>
      <p:pic>
        <p:nvPicPr>
          <p:cNvPr id="16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89" y="137438"/>
            <a:ext cx="2971323" cy="16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42" y="2347905"/>
            <a:ext cx="2105173" cy="9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927377" y="1283655"/>
            <a:ext cx="74924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solidFill>
                  <a:srgbClr val="7030A0"/>
                </a:solidFill>
              </a:rPr>
              <a:t>Digital</a:t>
            </a:r>
            <a:r>
              <a:rPr lang="tr-TR" sz="3600" dirty="0">
                <a:solidFill>
                  <a:srgbClr val="7030A0"/>
                </a:solidFill>
              </a:rPr>
              <a:t> Games </a:t>
            </a:r>
            <a:r>
              <a:rPr lang="tr-TR" sz="3600" dirty="0" err="1">
                <a:solidFill>
                  <a:srgbClr val="7030A0"/>
                </a:solidFill>
              </a:rPr>
              <a:t>Treasury</a:t>
            </a:r>
            <a:r>
              <a:rPr lang="tr-TR" sz="3600" dirty="0">
                <a:solidFill>
                  <a:srgbClr val="7030A0"/>
                </a:solidFill>
              </a:rPr>
              <a:t> </a:t>
            </a:r>
            <a:r>
              <a:rPr lang="tr-TR" sz="3600" dirty="0" err="1">
                <a:solidFill>
                  <a:srgbClr val="7030A0"/>
                </a:solidFill>
              </a:rPr>
              <a:t>and</a:t>
            </a:r>
            <a:r>
              <a:rPr lang="tr-TR" sz="3600" dirty="0">
                <a:solidFill>
                  <a:srgbClr val="7030A0"/>
                </a:solidFill>
              </a:rPr>
              <a:t> Library</a:t>
            </a:r>
          </a:p>
          <a:p>
            <a:endParaRPr lang="tr-TR" dirty="0"/>
          </a:p>
          <a:p>
            <a:pPr algn="l"/>
            <a:r>
              <a:rPr lang="en-US" sz="2400" b="0" i="0" u="none" strike="noStrike" baseline="0" dirty="0">
                <a:solidFill>
                  <a:schemeClr val="accent4"/>
                </a:solidFill>
              </a:rPr>
              <a:t>We aim to produce 10 Digital Educational games in the courses of</a:t>
            </a:r>
            <a:r>
              <a:rPr lang="tr-TR" sz="2400" b="0" i="0" u="none" strike="noStrike" baseline="0" dirty="0">
                <a:solidFill>
                  <a:schemeClr val="accent4"/>
                </a:solidFill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accent4"/>
                </a:solidFill>
              </a:rPr>
              <a:t>English Language</a:t>
            </a:r>
            <a:endParaRPr lang="tr-TR" sz="2400" b="0" i="0" u="none" strike="noStrike" baseline="0" dirty="0">
              <a:solidFill>
                <a:schemeClr val="accent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solidFill>
                  <a:schemeClr val="accent4"/>
                </a:solidFill>
              </a:rPr>
              <a:t>Maths</a:t>
            </a:r>
            <a:endParaRPr lang="tr-TR" sz="2400" b="0" i="0" u="none" strike="noStrike" baseline="0" dirty="0">
              <a:solidFill>
                <a:schemeClr val="accent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accent4"/>
                </a:solidFill>
              </a:rPr>
              <a:t>Natural Sciences</a:t>
            </a:r>
            <a:endParaRPr lang="tr-TR" sz="2400" b="0" i="0" u="none" strike="noStrike" baseline="0" dirty="0">
              <a:solidFill>
                <a:schemeClr val="accent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accent4"/>
                </a:solidFill>
              </a:rPr>
              <a:t>Philosophy</a:t>
            </a:r>
            <a:endParaRPr lang="tr-TR" sz="2400" b="0" i="0" u="none" strike="noStrike" baseline="0" dirty="0">
              <a:solidFill>
                <a:schemeClr val="accent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accent4"/>
                </a:solidFill>
              </a:rPr>
              <a:t>Art</a:t>
            </a:r>
            <a:endParaRPr lang="tr-TR" sz="2400" b="0" i="0" u="none" strike="noStrike" baseline="0" dirty="0">
              <a:solidFill>
                <a:schemeClr val="accent4"/>
              </a:solidFill>
            </a:endParaRPr>
          </a:p>
          <a:p>
            <a:pPr algn="l"/>
            <a:r>
              <a:rPr lang="tr-TR" sz="2400" b="0" i="0" u="none" strike="noStrike" baseline="0" dirty="0" err="1">
                <a:solidFill>
                  <a:schemeClr val="accent4"/>
                </a:solidFill>
              </a:rPr>
              <a:t>We</a:t>
            </a:r>
            <a:r>
              <a:rPr lang="tr-TR" sz="2400" b="0" i="0" u="none" strike="noStrike" baseline="0" dirty="0">
                <a:solidFill>
                  <a:schemeClr val="accent4"/>
                </a:solidFill>
              </a:rPr>
              <a:t> </a:t>
            </a:r>
            <a:r>
              <a:rPr lang="tr-TR" sz="2400" b="0" i="0" u="none" strike="noStrike" baseline="0" dirty="0" err="1">
                <a:solidFill>
                  <a:schemeClr val="accent4"/>
                </a:solidFill>
              </a:rPr>
              <a:t>will</a:t>
            </a:r>
            <a:r>
              <a:rPr lang="tr-TR" sz="2400" b="0" i="0" u="none" strike="noStrike" baseline="0" dirty="0">
                <a:solidFill>
                  <a:schemeClr val="accent4"/>
                </a:solidFill>
              </a:rPr>
              <a:t> </a:t>
            </a:r>
            <a:r>
              <a:rPr lang="tr-TR" sz="2400" dirty="0" err="1">
                <a:solidFill>
                  <a:schemeClr val="accent4"/>
                </a:solidFill>
              </a:rPr>
              <a:t>produce</a:t>
            </a:r>
            <a:r>
              <a:rPr lang="tr-TR" sz="2400" dirty="0">
                <a:solidFill>
                  <a:schemeClr val="accent4"/>
                </a:solidFill>
              </a:rPr>
              <a:t> 2 </a:t>
            </a:r>
            <a:r>
              <a:rPr lang="tr-TR" sz="2400" dirty="0" err="1">
                <a:solidFill>
                  <a:schemeClr val="accent4"/>
                </a:solidFill>
              </a:rPr>
              <a:t>course</a:t>
            </a:r>
            <a:r>
              <a:rPr lang="tr-TR" sz="2400" dirty="0">
                <a:solidFill>
                  <a:schemeClr val="accent4"/>
                </a:solidFill>
              </a:rPr>
              <a:t> </a:t>
            </a:r>
            <a:r>
              <a:rPr lang="tr-TR" sz="2400" dirty="0" err="1">
                <a:solidFill>
                  <a:schemeClr val="accent4"/>
                </a:solidFill>
              </a:rPr>
              <a:t>contents</a:t>
            </a:r>
            <a:r>
              <a:rPr lang="tr-TR" sz="2400" dirty="0">
                <a:solidFill>
                  <a:schemeClr val="accent4"/>
                </a:solidFill>
              </a:rPr>
              <a:t> </a:t>
            </a:r>
            <a:r>
              <a:rPr lang="tr-TR" sz="2400" dirty="0" err="1">
                <a:solidFill>
                  <a:schemeClr val="accent4"/>
                </a:solidFill>
              </a:rPr>
              <a:t>which</a:t>
            </a:r>
            <a:r>
              <a:rPr lang="tr-TR" sz="2400" dirty="0">
                <a:solidFill>
                  <a:schemeClr val="accent4"/>
                </a:solidFill>
              </a:rPr>
              <a:t> </a:t>
            </a:r>
            <a:r>
              <a:rPr lang="tr-TR" sz="2400" dirty="0" err="1">
                <a:solidFill>
                  <a:schemeClr val="accent4"/>
                </a:solidFill>
              </a:rPr>
              <a:t>are</a:t>
            </a:r>
            <a:r>
              <a:rPr lang="tr-TR" sz="2400" dirty="0">
                <a:solidFill>
                  <a:schemeClr val="accent4"/>
                </a:solidFill>
              </a:rPr>
              <a:t> </a:t>
            </a:r>
            <a:r>
              <a:rPr lang="tr-TR" sz="2400" dirty="0" err="1">
                <a:solidFill>
                  <a:schemeClr val="accent4"/>
                </a:solidFill>
              </a:rPr>
              <a:t>useful</a:t>
            </a:r>
            <a:r>
              <a:rPr lang="tr-TR" sz="2400" dirty="0">
                <a:solidFill>
                  <a:schemeClr val="accent4"/>
                </a:solidFill>
              </a:rPr>
              <a:t> </a:t>
            </a:r>
            <a:r>
              <a:rPr lang="tr-TR" sz="2400" dirty="0" err="1">
                <a:solidFill>
                  <a:schemeClr val="accent4"/>
                </a:solidFill>
              </a:rPr>
              <a:t>and</a:t>
            </a:r>
            <a:r>
              <a:rPr lang="tr-TR" sz="2400" dirty="0">
                <a:solidFill>
                  <a:schemeClr val="accent4"/>
                </a:solidFill>
              </a:rPr>
              <a:t> </a:t>
            </a:r>
            <a:r>
              <a:rPr lang="tr-TR" sz="2400" dirty="0" err="1">
                <a:solidFill>
                  <a:schemeClr val="accent4"/>
                </a:solidFill>
              </a:rPr>
              <a:t>enjoyable</a:t>
            </a:r>
            <a:r>
              <a:rPr lang="tr-TR" sz="2400" dirty="0">
                <a:solidFill>
                  <a:schemeClr val="accent4"/>
                </a:solidFill>
              </a:rPr>
              <a:t> </a:t>
            </a:r>
            <a:r>
              <a:rPr lang="tr-TR" sz="2400" dirty="0" err="1">
                <a:solidFill>
                  <a:schemeClr val="accent4"/>
                </a:solidFill>
              </a:rPr>
              <a:t>for</a:t>
            </a:r>
            <a:r>
              <a:rPr lang="tr-TR" sz="2400" dirty="0">
                <a:solidFill>
                  <a:schemeClr val="accent4"/>
                </a:solidFill>
              </a:rPr>
              <a:t> </a:t>
            </a:r>
            <a:r>
              <a:rPr lang="tr-TR" sz="2400" dirty="0" err="1">
                <a:solidFill>
                  <a:schemeClr val="accent4"/>
                </a:solidFill>
              </a:rPr>
              <a:t>each</a:t>
            </a:r>
            <a:r>
              <a:rPr lang="tr-TR" sz="2400" dirty="0">
                <a:solidFill>
                  <a:schemeClr val="accent4"/>
                </a:solidFill>
              </a:rPr>
              <a:t> </a:t>
            </a:r>
            <a:r>
              <a:rPr lang="tr-TR" sz="2400" dirty="0" err="1">
                <a:solidFill>
                  <a:schemeClr val="accent4"/>
                </a:solidFill>
              </a:rPr>
              <a:t>course</a:t>
            </a:r>
            <a:r>
              <a:rPr lang="tr-TR" sz="2400" dirty="0">
                <a:solidFill>
                  <a:schemeClr val="accent4"/>
                </a:solidFill>
              </a:rPr>
              <a:t>. </a:t>
            </a:r>
            <a:r>
              <a:rPr lang="en-US" sz="2400" b="0" i="0" u="none" strike="noStrike" baseline="0" dirty="0">
                <a:solidFill>
                  <a:schemeClr val="accent4"/>
                </a:solidFill>
              </a:rPr>
              <a:t>We will produce an open/free access Digital Games Library Website (OER) as a substantial Project</a:t>
            </a:r>
            <a:r>
              <a:rPr lang="tr-TR" sz="2400" b="0" i="0" u="none" strike="noStrike" baseline="0" dirty="0">
                <a:solidFill>
                  <a:schemeClr val="accent4"/>
                </a:solidFill>
              </a:rPr>
              <a:t> </a:t>
            </a:r>
            <a:r>
              <a:rPr lang="tr-TR" sz="2400" b="0" i="0" u="none" strike="noStrike" baseline="0" dirty="0" err="1">
                <a:solidFill>
                  <a:schemeClr val="accent4"/>
                </a:solidFill>
              </a:rPr>
              <a:t>Result</a:t>
            </a:r>
            <a:r>
              <a:rPr lang="tr-TR" sz="2400" b="0" i="0" u="none" strike="noStrike" baseline="0" dirty="0">
                <a:solidFill>
                  <a:schemeClr val="accent4"/>
                </a:solidFill>
              </a:rPr>
              <a:t>. </a:t>
            </a:r>
            <a:endParaRPr lang="tr-TR" sz="2400" dirty="0">
              <a:solidFill>
                <a:schemeClr val="accent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284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5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212" y="1337438"/>
            <a:ext cx="8936049" cy="52683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3200" b="1" dirty="0">
                <a:solidFill>
                  <a:srgbClr val="2E75B6"/>
                </a:solidFill>
                <a:cs typeface="Calibri Light"/>
              </a:rPr>
              <a:t>DISSEMINATION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209" y="4092757"/>
            <a:ext cx="10369299" cy="6432220"/>
          </a:xfrm>
        </p:spPr>
        <p:txBody>
          <a:bodyPr anchor="t">
            <a:normAutofit/>
          </a:bodyPr>
          <a:lstStyle/>
          <a:p>
            <a:pPr algn="l"/>
            <a:endParaRPr lang="tr-TR" b="1" dirty="0">
              <a:cs typeface="Calibri"/>
            </a:endParaRPr>
          </a:p>
          <a:p>
            <a:pPr algn="l"/>
            <a:endParaRPr lang="tr-TR" dirty="0">
              <a:cs typeface="Calibri"/>
            </a:endParaRPr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41" y="716294"/>
            <a:ext cx="2039559" cy="879896"/>
          </a:xfrm>
          <a:prstGeom prst="rect">
            <a:avLst/>
          </a:prstGeom>
        </p:spPr>
      </p:pic>
      <p:pic>
        <p:nvPicPr>
          <p:cNvPr id="29" name="Resim 29" descr="metin içeren bir resim&#10;&#10;Açıklama otomatik olarak oluşturuldu">
            <a:extLst>
              <a:ext uri="{FF2B5EF4-FFF2-40B4-BE49-F238E27FC236}">
                <a16:creationId xmlns:a16="http://schemas.microsoft.com/office/drawing/2014/main" id="{525CAA32-ACFC-4CD9-B797-FD0A39F1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5" y="734307"/>
            <a:ext cx="3490823" cy="61610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CBA5784-B813-4888-A422-0070C5CF9DAB}"/>
              </a:ext>
            </a:extLst>
          </p:cNvPr>
          <p:cNvSpPr txBox="1"/>
          <p:nvPr/>
        </p:nvSpPr>
        <p:spPr>
          <a:xfrm>
            <a:off x="648815" y="1986722"/>
            <a:ext cx="1090953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All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the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project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activities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and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resutls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will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be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shared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through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these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platforms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below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: </a:t>
            </a:r>
            <a:endParaRPr lang="tr-TR" sz="2000" dirty="0">
              <a:ea typeface="+mn-lt"/>
              <a:cs typeface="+mn-lt"/>
            </a:endParaRPr>
          </a:p>
          <a:p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Workshops:</a:t>
            </a:r>
            <a:r>
              <a:rPr lang="tr-TR" sz="2000" dirty="0" err="1">
                <a:ea typeface="+mn-lt"/>
                <a:cs typeface="+mn-lt"/>
              </a:rPr>
              <a:t>After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each</a:t>
            </a:r>
            <a:r>
              <a:rPr lang="tr-TR" sz="2000" dirty="0">
                <a:ea typeface="+mn-lt"/>
                <a:cs typeface="+mn-lt"/>
              </a:rPr>
              <a:t> LTTA </a:t>
            </a:r>
            <a:r>
              <a:rPr lang="tr-TR" sz="2000" dirty="0" err="1">
                <a:ea typeface="+mn-lt"/>
                <a:cs typeface="+mn-lt"/>
              </a:rPr>
              <a:t>there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will</a:t>
            </a:r>
            <a:r>
              <a:rPr lang="tr-TR" sz="2000" dirty="0">
                <a:ea typeface="+mn-lt"/>
                <a:cs typeface="+mn-lt"/>
              </a:rPr>
              <a:t> be </a:t>
            </a:r>
            <a:r>
              <a:rPr lang="tr-TR" sz="2000" dirty="0" err="1">
                <a:ea typeface="+mn-lt"/>
                <a:cs typeface="+mn-lt"/>
              </a:rPr>
              <a:t>local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workshops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for</a:t>
            </a:r>
            <a:r>
              <a:rPr lang="tr-TR" sz="2000" dirty="0">
                <a:ea typeface="+mn-lt"/>
                <a:cs typeface="+mn-lt"/>
              </a:rPr>
              <a:t> </a:t>
            </a:r>
            <a:r>
              <a:rPr lang="tr-TR" sz="2000" dirty="0" err="1">
                <a:ea typeface="+mn-lt"/>
                <a:cs typeface="+mn-lt"/>
              </a:rPr>
              <a:t>the</a:t>
            </a:r>
            <a:r>
              <a:rPr lang="tr-TR" sz="2000" dirty="0">
                <a:ea typeface="+mn-lt"/>
                <a:cs typeface="+mn-lt"/>
              </a:rPr>
              <a:t> partner </a:t>
            </a:r>
            <a:r>
              <a:rPr lang="tr-TR" sz="2000" dirty="0" err="1">
                <a:ea typeface="+mn-lt"/>
                <a:cs typeface="+mn-lt"/>
              </a:rPr>
              <a:t>school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staff</a:t>
            </a:r>
            <a:r>
              <a:rPr lang="tr-TR" sz="2000" dirty="0">
                <a:ea typeface="+mn-lt"/>
                <a:cs typeface="+mn-lt"/>
              </a:rPr>
              <a:t>.</a:t>
            </a:r>
          </a:p>
          <a:p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Bill-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boards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: </a:t>
            </a:r>
            <a:r>
              <a:rPr lang="tr-TR" sz="2000" dirty="0" err="1">
                <a:ea typeface="+mn-lt"/>
                <a:cs typeface="+mn-lt"/>
              </a:rPr>
              <a:t>Activities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and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results</a:t>
            </a:r>
            <a:r>
              <a:rPr lang="tr-TR" sz="2000" dirty="0">
                <a:ea typeface="+mn-lt"/>
                <a:cs typeface="+mn-lt"/>
              </a:rPr>
              <a:t> of </a:t>
            </a:r>
            <a:r>
              <a:rPr lang="tr-TR" sz="2000" dirty="0" err="1">
                <a:ea typeface="+mn-lt"/>
                <a:cs typeface="+mn-lt"/>
              </a:rPr>
              <a:t>the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project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will</a:t>
            </a:r>
            <a:r>
              <a:rPr lang="tr-TR" sz="2000" dirty="0">
                <a:ea typeface="+mn-lt"/>
                <a:cs typeface="+mn-lt"/>
              </a:rPr>
              <a:t> be </a:t>
            </a:r>
            <a:r>
              <a:rPr lang="tr-TR" sz="2000" dirty="0" err="1">
                <a:ea typeface="+mn-lt"/>
                <a:cs typeface="+mn-lt"/>
              </a:rPr>
              <a:t>shared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monthly</a:t>
            </a:r>
            <a:r>
              <a:rPr lang="tr-TR" sz="2000" dirty="0">
                <a:ea typeface="+mn-lt"/>
                <a:cs typeface="+mn-lt"/>
              </a:rPr>
              <a:t> on </a:t>
            </a:r>
            <a:r>
              <a:rPr lang="tr-TR" sz="2000" dirty="0" err="1">
                <a:ea typeface="+mn-lt"/>
                <a:cs typeface="+mn-lt"/>
              </a:rPr>
              <a:t>the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school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billboards</a:t>
            </a:r>
            <a:r>
              <a:rPr lang="tr-TR" sz="2000" dirty="0">
                <a:ea typeface="+mn-lt"/>
                <a:cs typeface="+mn-lt"/>
              </a:rPr>
              <a:t>.</a:t>
            </a:r>
            <a:endParaRPr lang="tr-TR" sz="2000" dirty="0">
              <a:cs typeface="Calibri"/>
            </a:endParaRPr>
          </a:p>
          <a:p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Project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website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: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All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the</a:t>
            </a:r>
            <a:r>
              <a:rPr lang="tr-TR" sz="2000" dirty="0">
                <a:ea typeface="+mn-lt"/>
                <a:cs typeface="+mn-lt"/>
              </a:rPr>
              <a:t> </a:t>
            </a:r>
            <a:r>
              <a:rPr lang="tr-TR" sz="2000" dirty="0" err="1">
                <a:ea typeface="+mn-lt"/>
                <a:cs typeface="+mn-lt"/>
              </a:rPr>
              <a:t>activities</a:t>
            </a:r>
            <a:r>
              <a:rPr lang="tr-TR" sz="2000" dirty="0">
                <a:ea typeface="+mn-lt"/>
                <a:cs typeface="+mn-lt"/>
              </a:rPr>
              <a:t>, </a:t>
            </a:r>
            <a:r>
              <a:rPr lang="tr-TR" sz="2000" dirty="0" err="1">
                <a:ea typeface="+mn-lt"/>
                <a:cs typeface="+mn-lt"/>
              </a:rPr>
              <a:t>results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and</a:t>
            </a:r>
            <a:r>
              <a:rPr lang="tr-TR" sz="2000" dirty="0">
                <a:ea typeface="+mn-lt"/>
                <a:cs typeface="+mn-lt"/>
              </a:rPr>
              <a:t> </a:t>
            </a:r>
            <a:r>
              <a:rPr lang="tr-TR" sz="2000" dirty="0" err="1">
                <a:ea typeface="+mn-lt"/>
                <a:cs typeface="+mn-lt"/>
              </a:rPr>
              <a:t>audio-visual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materials</a:t>
            </a:r>
            <a:r>
              <a:rPr lang="tr-TR" sz="2000" dirty="0">
                <a:ea typeface="+mn-lt"/>
                <a:cs typeface="+mn-lt"/>
              </a:rPr>
              <a:t> of </a:t>
            </a:r>
            <a:r>
              <a:rPr lang="tr-TR" sz="2000" dirty="0" err="1">
                <a:ea typeface="+mn-lt"/>
                <a:cs typeface="+mn-lt"/>
              </a:rPr>
              <a:t>the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project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will</a:t>
            </a:r>
            <a:r>
              <a:rPr lang="tr-TR" sz="2000" dirty="0">
                <a:ea typeface="+mn-lt"/>
                <a:cs typeface="+mn-lt"/>
              </a:rPr>
              <a:t> be </a:t>
            </a:r>
            <a:r>
              <a:rPr lang="tr-TR" sz="2000" dirty="0" err="1">
                <a:ea typeface="+mn-lt"/>
                <a:cs typeface="+mn-lt"/>
              </a:rPr>
              <a:t>uploaded</a:t>
            </a:r>
            <a:r>
              <a:rPr lang="tr-TR" sz="2000" dirty="0">
                <a:ea typeface="+mn-lt"/>
                <a:cs typeface="+mn-lt"/>
              </a:rPr>
              <a:t> on </a:t>
            </a:r>
            <a:r>
              <a:rPr lang="tr-TR" sz="2000" dirty="0" err="1">
                <a:ea typeface="+mn-lt"/>
                <a:cs typeface="+mn-lt"/>
              </a:rPr>
              <a:t>the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project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website</a:t>
            </a:r>
            <a:r>
              <a:rPr lang="tr-TR" sz="2000" dirty="0">
                <a:ea typeface="+mn-lt"/>
                <a:cs typeface="+mn-lt"/>
              </a:rPr>
              <a:t>.                            </a:t>
            </a:r>
          </a:p>
          <a:p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Erasmus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+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Days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: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Every</a:t>
            </a:r>
            <a:r>
              <a:rPr lang="tr-TR" sz="2000" dirty="0">
                <a:ea typeface="+mn-lt"/>
                <a:cs typeface="+mn-lt"/>
              </a:rPr>
              <a:t> partner </a:t>
            </a:r>
            <a:r>
              <a:rPr lang="tr-TR" sz="2000" dirty="0" err="1">
                <a:ea typeface="+mn-lt"/>
                <a:cs typeface="+mn-lt"/>
              </a:rPr>
              <a:t>will</a:t>
            </a:r>
            <a:r>
              <a:rPr lang="tr-TR" sz="2000" dirty="0">
                <a:ea typeface="+mn-lt"/>
                <a:cs typeface="+mn-lt"/>
              </a:rPr>
              <a:t> </a:t>
            </a:r>
            <a:r>
              <a:rPr lang="tr-TR" sz="2000" dirty="0" err="1">
                <a:ea typeface="+mn-lt"/>
                <a:cs typeface="+mn-lt"/>
              </a:rPr>
              <a:t>attend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to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the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Erasmus</a:t>
            </a:r>
            <a:r>
              <a:rPr lang="tr-TR" sz="2000" dirty="0">
                <a:ea typeface="+mn-lt"/>
                <a:cs typeface="+mn-lt"/>
              </a:rPr>
              <a:t>+ </a:t>
            </a:r>
            <a:r>
              <a:rPr lang="tr-TR" sz="2000" dirty="0" err="1">
                <a:ea typeface="+mn-lt"/>
                <a:cs typeface="+mn-lt"/>
              </a:rPr>
              <a:t>Days</a:t>
            </a:r>
            <a:r>
              <a:rPr lang="tr-TR" sz="2000" dirty="0">
                <a:ea typeface="+mn-lt"/>
                <a:cs typeface="+mn-lt"/>
              </a:rPr>
              <a:t> in </a:t>
            </a:r>
            <a:r>
              <a:rPr lang="tr-TR" sz="2000" dirty="0" err="1">
                <a:ea typeface="+mn-lt"/>
                <a:cs typeface="+mn-lt"/>
              </a:rPr>
              <a:t>their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countries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and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share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the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project</a:t>
            </a:r>
            <a:r>
              <a:rPr lang="tr-TR" sz="2000" dirty="0">
                <a:ea typeface="+mn-lt"/>
                <a:cs typeface="+mn-lt"/>
              </a:rPr>
              <a:t>.  </a:t>
            </a:r>
            <a:endParaRPr lang="tr-TR" sz="2000" dirty="0">
              <a:cs typeface="Calibri"/>
            </a:endParaRPr>
          </a:p>
          <a:p>
            <a:r>
              <a:rPr lang="tr-TR" sz="2000" dirty="0" err="1">
                <a:solidFill>
                  <a:srgbClr val="C00000"/>
                </a:solidFill>
                <a:cs typeface="Calibri"/>
              </a:rPr>
              <a:t>Seminars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: </a:t>
            </a:r>
            <a:r>
              <a:rPr lang="tr-TR" sz="2000" dirty="0" err="1">
                <a:ea typeface="+mn-lt"/>
                <a:cs typeface="+mn-lt"/>
              </a:rPr>
              <a:t>Each</a:t>
            </a:r>
            <a:r>
              <a:rPr lang="tr-TR" sz="2000" dirty="0">
                <a:ea typeface="+mn-lt"/>
                <a:cs typeface="+mn-lt"/>
              </a:rPr>
              <a:t> partner </a:t>
            </a:r>
            <a:r>
              <a:rPr lang="tr-TR" sz="2000" dirty="0" err="1">
                <a:ea typeface="+mn-lt"/>
                <a:cs typeface="+mn-lt"/>
              </a:rPr>
              <a:t>will</a:t>
            </a:r>
            <a:r>
              <a:rPr lang="tr-TR" sz="2000" dirty="0">
                <a:ea typeface="+mn-lt"/>
                <a:cs typeface="+mn-lt"/>
              </a:rPr>
              <a:t> </a:t>
            </a:r>
            <a:r>
              <a:rPr lang="tr-TR" sz="2000" dirty="0" err="1">
                <a:ea typeface="+mn-lt"/>
                <a:cs typeface="+mn-lt"/>
              </a:rPr>
              <a:t>share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the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project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with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the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local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schools</a:t>
            </a:r>
            <a:r>
              <a:rPr lang="tr-TR" sz="2000" dirty="0">
                <a:ea typeface="+mn-lt"/>
                <a:cs typeface="+mn-lt"/>
              </a:rPr>
              <a:t>.                            </a:t>
            </a:r>
          </a:p>
          <a:p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Social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media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accounts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: </a:t>
            </a:r>
            <a:r>
              <a:rPr lang="tr-TR" sz="2000" dirty="0" err="1">
                <a:ea typeface="+mn-lt"/>
                <a:cs typeface="+mn-lt"/>
              </a:rPr>
              <a:t>They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will</a:t>
            </a:r>
            <a:r>
              <a:rPr lang="tr-TR" sz="2000" dirty="0">
                <a:ea typeface="+mn-lt"/>
                <a:cs typeface="+mn-lt"/>
              </a:rPr>
              <a:t> be </a:t>
            </a:r>
            <a:r>
              <a:rPr lang="tr-TR" sz="2000" dirty="0" err="1">
                <a:ea typeface="+mn-lt"/>
                <a:cs typeface="+mn-lt"/>
              </a:rPr>
              <a:t>used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to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share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project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results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with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wider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public</a:t>
            </a:r>
            <a:r>
              <a:rPr lang="tr-TR" sz="2000" dirty="0">
                <a:ea typeface="+mn-lt"/>
                <a:cs typeface="+mn-lt"/>
              </a:rPr>
              <a:t>. </a:t>
            </a:r>
            <a:endParaRPr lang="tr-TR" sz="2000" dirty="0">
              <a:cs typeface="Calibri"/>
            </a:endParaRPr>
          </a:p>
          <a:p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Local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tr-TR" sz="2000" dirty="0" err="1">
                <a:solidFill>
                  <a:srgbClr val="C00000"/>
                </a:solidFill>
                <a:ea typeface="+mn-lt"/>
                <a:cs typeface="+mn-lt"/>
              </a:rPr>
              <a:t>press</a:t>
            </a:r>
            <a:r>
              <a:rPr lang="tr-TR" sz="2000" dirty="0">
                <a:solidFill>
                  <a:srgbClr val="C00000"/>
                </a:solidFill>
                <a:ea typeface="+mn-lt"/>
                <a:cs typeface="+mn-lt"/>
              </a:rPr>
              <a:t>:</a:t>
            </a:r>
            <a:r>
              <a:rPr lang="tr-TR" sz="2000" dirty="0">
                <a:ea typeface="+mn-lt"/>
                <a:cs typeface="+mn-lt"/>
              </a:rPr>
              <a:t> </a:t>
            </a:r>
            <a:r>
              <a:rPr lang="tr-TR" sz="2000" dirty="0" err="1">
                <a:ea typeface="+mn-lt"/>
                <a:cs typeface="+mn-lt"/>
              </a:rPr>
              <a:t>They</a:t>
            </a:r>
            <a:r>
              <a:rPr lang="tr-TR" sz="2000" dirty="0">
                <a:ea typeface="+mn-lt"/>
                <a:cs typeface="+mn-lt"/>
              </a:rPr>
              <a:t> </a:t>
            </a:r>
            <a:r>
              <a:rPr lang="tr-TR" sz="2000" dirty="0" err="1">
                <a:ea typeface="+mn-lt"/>
                <a:cs typeface="+mn-lt"/>
              </a:rPr>
              <a:t>wil</a:t>
            </a:r>
            <a:r>
              <a:rPr lang="tr-TR" sz="2000" dirty="0">
                <a:ea typeface="+mn-lt"/>
                <a:cs typeface="+mn-lt"/>
              </a:rPr>
              <a:t> be </a:t>
            </a:r>
            <a:r>
              <a:rPr lang="tr-TR" sz="2000" dirty="0" err="1">
                <a:ea typeface="+mn-lt"/>
                <a:cs typeface="+mn-lt"/>
              </a:rPr>
              <a:t>used</a:t>
            </a:r>
            <a:r>
              <a:rPr lang="tr-TR" sz="2000" dirty="0">
                <a:ea typeface="+mn-lt"/>
                <a:cs typeface="+mn-lt"/>
              </a:rPr>
              <a:t> </a:t>
            </a:r>
            <a:r>
              <a:rPr lang="tr-TR" sz="2000" dirty="0" err="1">
                <a:ea typeface="+mn-lt"/>
                <a:cs typeface="+mn-lt"/>
              </a:rPr>
              <a:t>to</a:t>
            </a:r>
            <a:r>
              <a:rPr lang="tr-TR" sz="2000" dirty="0">
                <a:ea typeface="+mn-lt"/>
                <a:cs typeface="+mn-lt"/>
              </a:rPr>
              <a:t> </a:t>
            </a:r>
            <a:r>
              <a:rPr lang="tr-TR" sz="2000" dirty="0" err="1">
                <a:ea typeface="+mn-lt"/>
                <a:cs typeface="+mn-lt"/>
              </a:rPr>
              <a:t>share</a:t>
            </a:r>
            <a:r>
              <a:rPr lang="tr-TR" sz="2000" dirty="0">
                <a:ea typeface="+mn-lt"/>
                <a:cs typeface="+mn-lt"/>
              </a:rPr>
              <a:t> </a:t>
            </a:r>
            <a:r>
              <a:rPr lang="tr-TR" sz="2000" dirty="0" err="1">
                <a:ea typeface="+mn-lt"/>
                <a:cs typeface="+mn-lt"/>
              </a:rPr>
              <a:t>project</a:t>
            </a:r>
            <a:r>
              <a:rPr lang="tr-TR" sz="2000" dirty="0">
                <a:ea typeface="+mn-lt"/>
                <a:cs typeface="+mn-lt"/>
              </a:rPr>
              <a:t> </a:t>
            </a:r>
            <a:r>
              <a:rPr lang="tr-TR" sz="2000" dirty="0" err="1">
                <a:ea typeface="+mn-lt"/>
                <a:cs typeface="+mn-lt"/>
              </a:rPr>
              <a:t>results</a:t>
            </a:r>
            <a:r>
              <a:rPr lang="tr-TR" sz="2000" dirty="0">
                <a:ea typeface="+mn-lt"/>
                <a:cs typeface="+mn-lt"/>
              </a:rPr>
              <a:t> </a:t>
            </a:r>
            <a:r>
              <a:rPr lang="tr-TR" sz="2000" dirty="0" err="1">
                <a:ea typeface="+mn-lt"/>
                <a:cs typeface="+mn-lt"/>
              </a:rPr>
              <a:t>locally</a:t>
            </a:r>
            <a:r>
              <a:rPr lang="tr-TR" sz="2000" dirty="0">
                <a:ea typeface="+mn-lt"/>
                <a:cs typeface="+mn-lt"/>
              </a:rPr>
              <a:t>.</a:t>
            </a:r>
          </a:p>
          <a:p>
            <a:endParaRPr lang="tr-TR" sz="3200" dirty="0">
              <a:cs typeface="Calibri"/>
            </a:endParaRPr>
          </a:p>
          <a:p>
            <a:endParaRPr lang="tr-TR" sz="3200" dirty="0">
              <a:cs typeface="Calibri"/>
            </a:endParaRPr>
          </a:p>
        </p:txBody>
      </p:sp>
      <p:pic>
        <p:nvPicPr>
          <p:cNvPr id="12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03" y="668831"/>
            <a:ext cx="1997923" cy="11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5" y="734400"/>
            <a:ext cx="1587063" cy="6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3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1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69395" y="1057349"/>
            <a:ext cx="7535608" cy="15787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tr-TR" sz="3600" b="1" dirty="0" err="1">
                <a:cs typeface="Calibri Light"/>
              </a:rPr>
              <a:t>Please</a:t>
            </a:r>
            <a:r>
              <a:rPr lang="tr-TR" sz="3600" b="1" dirty="0">
                <a:cs typeface="Calibri Light"/>
              </a:rPr>
              <a:t> </a:t>
            </a:r>
            <a:r>
              <a:rPr lang="tr-TR" sz="3600" b="1" dirty="0" err="1">
                <a:cs typeface="Calibri Light"/>
              </a:rPr>
              <a:t>click</a:t>
            </a:r>
            <a:r>
              <a:rPr lang="tr-TR" sz="3600" b="1" dirty="0">
                <a:cs typeface="Calibri Light"/>
              </a:rPr>
              <a:t> on </a:t>
            </a:r>
            <a:r>
              <a:rPr lang="tr-TR" sz="3600" b="1" dirty="0" err="1">
                <a:cs typeface="Calibri Light"/>
              </a:rPr>
              <a:t>these</a:t>
            </a:r>
            <a:r>
              <a:rPr lang="tr-TR" sz="3600" b="1" dirty="0">
                <a:cs typeface="Calibri Light"/>
              </a:rPr>
              <a:t> </a:t>
            </a:r>
            <a:r>
              <a:rPr lang="tr-TR" sz="3600" b="1" dirty="0" err="1">
                <a:cs typeface="Calibri Light"/>
              </a:rPr>
              <a:t>Platforms</a:t>
            </a:r>
            <a:r>
              <a:rPr lang="tr-TR" sz="3600" b="1" dirty="0">
                <a:cs typeface="Calibri Light"/>
              </a:rPr>
              <a:t> </a:t>
            </a:r>
            <a:r>
              <a:rPr lang="tr-TR" sz="3600" b="1" dirty="0" err="1">
                <a:cs typeface="Calibri Light"/>
              </a:rPr>
              <a:t>to</a:t>
            </a:r>
            <a:r>
              <a:rPr lang="tr-TR" sz="3600" b="1" dirty="0">
                <a:cs typeface="Calibri Light"/>
              </a:rPr>
              <a:t> </a:t>
            </a:r>
            <a:r>
              <a:rPr lang="tr-TR" sz="3600" b="1" dirty="0" err="1">
                <a:cs typeface="Calibri Light"/>
              </a:rPr>
              <a:t>learn</a:t>
            </a:r>
            <a:r>
              <a:rPr lang="tr-TR" sz="3600" b="1" dirty="0">
                <a:cs typeface="Calibri Light"/>
              </a:rPr>
              <a:t> </a:t>
            </a:r>
            <a:r>
              <a:rPr lang="tr-TR" sz="3600" b="1" dirty="0" err="1">
                <a:cs typeface="Calibri Light"/>
              </a:rPr>
              <a:t>more</a:t>
            </a:r>
            <a:r>
              <a:rPr lang="tr-TR" sz="3600" b="1" dirty="0">
                <a:cs typeface="Calibri Light"/>
              </a:rPr>
              <a:t> </a:t>
            </a:r>
            <a:r>
              <a:rPr lang="tr-TR" sz="3600" b="1" dirty="0" err="1">
                <a:cs typeface="Calibri Light"/>
              </a:rPr>
              <a:t>about</a:t>
            </a:r>
            <a:r>
              <a:rPr lang="tr-TR" sz="3600" b="1" dirty="0">
                <a:cs typeface="Calibri Light"/>
              </a:rPr>
              <a:t> &lt;&lt; </a:t>
            </a:r>
            <a:r>
              <a:rPr lang="tr-TR" sz="3600" dirty="0" err="1">
                <a:ea typeface="+mj-lt"/>
                <a:cs typeface="+mj-lt"/>
              </a:rPr>
              <a:t>Digital</a:t>
            </a:r>
            <a:r>
              <a:rPr lang="tr-TR" sz="3600" dirty="0">
                <a:ea typeface="+mj-lt"/>
                <a:cs typeface="+mj-lt"/>
              </a:rPr>
              <a:t> Games </a:t>
            </a:r>
            <a:r>
              <a:rPr lang="tr-TR" sz="3600" dirty="0" err="1">
                <a:ea typeface="+mj-lt"/>
                <a:cs typeface="+mj-lt"/>
              </a:rPr>
              <a:t>Treasury</a:t>
            </a:r>
            <a:r>
              <a:rPr lang="tr-TR" sz="3600" dirty="0">
                <a:ea typeface="+mj-lt"/>
                <a:cs typeface="+mj-lt"/>
              </a:rPr>
              <a:t> </a:t>
            </a:r>
            <a:r>
              <a:rPr lang="tr-TR" sz="3600" dirty="0" err="1">
                <a:ea typeface="+mj-lt"/>
                <a:cs typeface="+mj-lt"/>
              </a:rPr>
              <a:t>and</a:t>
            </a:r>
            <a:r>
              <a:rPr lang="tr-TR" sz="3600" dirty="0">
                <a:ea typeface="+mj-lt"/>
                <a:cs typeface="+mj-lt"/>
              </a:rPr>
              <a:t> Library (</a:t>
            </a:r>
            <a:r>
              <a:rPr lang="tr-TR" sz="3600" dirty="0" err="1">
                <a:ea typeface="+mj-lt"/>
                <a:cs typeface="+mj-lt"/>
              </a:rPr>
              <a:t>DiGiTaL</a:t>
            </a:r>
            <a:r>
              <a:rPr lang="tr-TR" sz="3600" dirty="0">
                <a:ea typeface="+mj-lt"/>
                <a:cs typeface="+mj-lt"/>
              </a:rPr>
              <a:t>) &gt;&gt;</a:t>
            </a:r>
            <a:endParaRPr lang="tr-TR" dirty="0"/>
          </a:p>
          <a:p>
            <a:pPr algn="l"/>
            <a:endParaRPr lang="tr-TR" dirty="0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69397" y="3752633"/>
            <a:ext cx="7621871" cy="2293941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tr-TR" dirty="0">
                <a:solidFill>
                  <a:srgbClr val="FF0000"/>
                </a:solidFill>
                <a:ea typeface="+mn-lt"/>
                <a:cs typeface="+mn-lt"/>
                <a:hlinkClick r:id="rId2"/>
              </a:rPr>
              <a:t>https://digital2022.wixsite.com/digital</a:t>
            </a:r>
            <a:r>
              <a:rPr lang="tr-TR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</a:p>
          <a:p>
            <a:pPr algn="l"/>
            <a:r>
              <a:rPr lang="tr-TR" sz="3200" dirty="0">
                <a:solidFill>
                  <a:srgbClr val="FF0000"/>
                </a:solidFill>
                <a:cs typeface="Calibri"/>
              </a:rPr>
              <a:t>facebook.com/digitalproject2021</a:t>
            </a:r>
          </a:p>
          <a:p>
            <a:pPr algn="l"/>
            <a:r>
              <a:rPr lang="tr-TR" dirty="0">
                <a:solidFill>
                  <a:srgbClr val="FF0000"/>
                </a:solidFill>
                <a:cs typeface="Calibri"/>
              </a:rPr>
              <a:t>I</a:t>
            </a:r>
            <a:r>
              <a:rPr lang="tr-TR" sz="3200" dirty="0">
                <a:solidFill>
                  <a:srgbClr val="FF0000"/>
                </a:solidFill>
                <a:cs typeface="Calibri"/>
              </a:rPr>
              <a:t>nstagram.com/2021DiGiTaLProject </a:t>
            </a:r>
          </a:p>
          <a:p>
            <a:pPr algn="l"/>
            <a:r>
              <a:rPr lang="tr-TR" sz="3200" dirty="0">
                <a:solidFill>
                  <a:srgbClr val="FF0000"/>
                </a:solidFill>
                <a:cs typeface="Calibri"/>
              </a:rPr>
              <a:t>Twitter.com/2021DiGiTaL</a:t>
            </a:r>
          </a:p>
          <a:p>
            <a:pPr algn="l"/>
            <a:r>
              <a:rPr lang="tr-TR" sz="3200" dirty="0">
                <a:solidFill>
                  <a:srgbClr val="FF0000"/>
                </a:solidFill>
                <a:cs typeface="Calibri"/>
                <a:hlinkClick r:id="rId3"/>
              </a:rPr>
              <a:t>https://www.youtube.com/channel/UCBAhfQ74Ytyj2rlkvksEd2A</a:t>
            </a:r>
            <a:r>
              <a:rPr lang="tr-TR" sz="3200" dirty="0">
                <a:solidFill>
                  <a:srgbClr val="FF0000"/>
                </a:solidFill>
                <a:cs typeface="Calibri"/>
              </a:rPr>
              <a:t> </a:t>
            </a: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64915822-FC59-4C14-BEB1-A873E9FBE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925" y="4925944"/>
            <a:ext cx="2255811" cy="1400667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405C2C86-FC0F-48C5-B014-FE41A9AE9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705" y="3494761"/>
            <a:ext cx="2829465" cy="961161"/>
          </a:xfrm>
          <a:prstGeom prst="rect">
            <a:avLst/>
          </a:prstGeom>
        </p:spPr>
      </p:pic>
      <p:pic>
        <p:nvPicPr>
          <p:cNvPr id="15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569" y="191195"/>
            <a:ext cx="1997923" cy="11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EB\Desktop\indi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26" y="2022083"/>
            <a:ext cx="2097407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566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2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3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1" y="1230653"/>
            <a:ext cx="1020865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FD06CA2-1192-49FE-BD3D-A8FB121D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903" y="2398562"/>
            <a:ext cx="9236027" cy="15373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 FOR </a:t>
            </a:r>
            <a:r>
              <a:rPr lang="tr-TR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ATTEND</a:t>
            </a:r>
            <a:r>
              <a:rPr lang="tr-TR" sz="6600" dirty="0">
                <a:solidFill>
                  <a:srgbClr val="FFFFFF"/>
                </a:solidFill>
              </a:rPr>
              <a:t>ANCE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4" name="Resim 6">
            <a:extLst>
              <a:ext uri="{FF2B5EF4-FFF2-40B4-BE49-F238E27FC236}">
                <a16:creationId xmlns:a16="http://schemas.microsoft.com/office/drawing/2014/main" id="{41E57BF2-B19A-4660-9AED-CEEF78D48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77" y="284975"/>
            <a:ext cx="2341483" cy="951783"/>
          </a:xfrm>
          <a:prstGeom prst="rect">
            <a:avLst/>
          </a:prstGeom>
        </p:spPr>
      </p:pic>
      <p:pic>
        <p:nvPicPr>
          <p:cNvPr id="6" name="Resim 29" descr="metin içeren bir resim&#10;&#10;Açıklama otomatik olarak oluşturuldu">
            <a:extLst>
              <a:ext uri="{FF2B5EF4-FFF2-40B4-BE49-F238E27FC236}">
                <a16:creationId xmlns:a16="http://schemas.microsoft.com/office/drawing/2014/main" id="{EDC130C2-8A7B-4A7D-B688-23F1A4325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759" y="331739"/>
            <a:ext cx="3490823" cy="774256"/>
          </a:xfrm>
          <a:prstGeom prst="rect">
            <a:avLst/>
          </a:prstGeom>
        </p:spPr>
      </p:pic>
      <p:pic>
        <p:nvPicPr>
          <p:cNvPr id="12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257" y="163890"/>
            <a:ext cx="1997923" cy="9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11" y="247127"/>
            <a:ext cx="1435831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5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5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010" y="1942386"/>
            <a:ext cx="10043105" cy="34242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The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application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for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this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project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was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made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to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the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Spanish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National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Agency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by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the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IES </a:t>
            </a:r>
            <a:r>
              <a:rPr lang="tr-TR" sz="4000" b="1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Javier</a:t>
            </a:r>
            <a:r>
              <a:rPr lang="tr-TR" sz="4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tr-TR" sz="4000" b="1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García</a:t>
            </a:r>
            <a:r>
              <a:rPr lang="tr-TR" sz="4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tr-TR" sz="4000" b="1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Téllez</a:t>
            </a:r>
            <a:r>
              <a:rPr lang="tr-TR" sz="40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and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the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 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project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was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funded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by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the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European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4000" b="1" dirty="0" err="1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Union</a:t>
            </a:r>
            <a:r>
              <a:rPr lang="tr-TR" sz="4000" b="1" dirty="0">
                <a:solidFill>
                  <a:schemeClr val="accent5">
                    <a:lumMod val="75000"/>
                  </a:schemeClr>
                </a:solidFill>
                <a:ea typeface="+mj-lt"/>
                <a:cs typeface="+mj-lt"/>
              </a:rPr>
              <a:t>.</a:t>
            </a:r>
            <a:endParaRPr lang="tr-TR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487364"/>
            <a:ext cx="7321299" cy="753165"/>
          </a:xfrm>
        </p:spPr>
        <p:txBody>
          <a:bodyPr anchor="t">
            <a:normAutofit/>
          </a:bodyPr>
          <a:lstStyle/>
          <a:p>
            <a:pPr algn="l"/>
            <a:endParaRPr lang="tr-TR" dirty="0"/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19" y="759425"/>
            <a:ext cx="2413368" cy="1167444"/>
          </a:xfrm>
          <a:prstGeom prst="rect">
            <a:avLst/>
          </a:prstGeom>
        </p:spPr>
      </p:pic>
      <p:pic>
        <p:nvPicPr>
          <p:cNvPr id="29" name="Resim 29" descr="metin içeren bir resim&#10;&#10;Açıklama otomatik olarak oluşturuldu">
            <a:extLst>
              <a:ext uri="{FF2B5EF4-FFF2-40B4-BE49-F238E27FC236}">
                <a16:creationId xmlns:a16="http://schemas.microsoft.com/office/drawing/2014/main" id="{525CAA32-ACFC-4CD9-B797-FD0A39F1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51" y="1064985"/>
            <a:ext cx="3735237" cy="759878"/>
          </a:xfrm>
          <a:prstGeom prst="rect">
            <a:avLst/>
          </a:prstGeom>
        </p:spPr>
      </p:pic>
      <p:pic>
        <p:nvPicPr>
          <p:cNvPr id="11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90" y="759425"/>
            <a:ext cx="1961839" cy="10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21" y="923142"/>
            <a:ext cx="1848580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7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96" y="1695699"/>
            <a:ext cx="3335089" cy="1535180"/>
          </a:xfrm>
          <a:prstGeom prst="rect">
            <a:avLst/>
          </a:prstGeom>
        </p:spPr>
      </p:pic>
      <p:sp>
        <p:nvSpPr>
          <p:cNvPr id="49" name="Right Triangle 4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1648" y="711586"/>
            <a:ext cx="5179832" cy="4515189"/>
          </a:xfrm>
        </p:spPr>
        <p:txBody>
          <a:bodyPr anchor="b">
            <a:normAutofit/>
          </a:bodyPr>
          <a:lstStyle/>
          <a:p>
            <a:pPr algn="l"/>
            <a:r>
              <a:rPr lang="en-GB" sz="5000" b="1" dirty="0">
                <a:ea typeface="+mj-lt"/>
                <a:cs typeface="+mj-lt"/>
              </a:rPr>
              <a:t>project</a:t>
            </a:r>
            <a:r>
              <a:rPr lang="tr-TR" sz="5000" b="1" dirty="0">
                <a:ea typeface="+mj-lt"/>
                <a:cs typeface="+mj-lt"/>
              </a:rPr>
              <a:t> total </a:t>
            </a:r>
            <a:r>
              <a:rPr lang="tr-TR" sz="5000" b="1" dirty="0" err="1">
                <a:ea typeface="+mj-lt"/>
                <a:cs typeface="+mj-lt"/>
              </a:rPr>
              <a:t>budget</a:t>
            </a:r>
            <a:r>
              <a:rPr lang="tr-TR" sz="5000" b="1" dirty="0">
                <a:ea typeface="+mj-lt"/>
                <a:cs typeface="+mj-lt"/>
              </a:rPr>
              <a:t>:</a:t>
            </a:r>
            <a:br>
              <a:rPr lang="tr-TR" sz="5000" b="1" dirty="0">
                <a:ea typeface="+mj-lt"/>
                <a:cs typeface="+mj-lt"/>
              </a:rPr>
            </a:br>
            <a:r>
              <a:rPr lang="tr-TR" sz="5000" b="1" dirty="0">
                <a:ea typeface="+mj-lt"/>
                <a:cs typeface="+mj-lt"/>
              </a:rPr>
              <a:t> </a:t>
            </a:r>
            <a:br>
              <a:rPr lang="en-US" sz="5000" b="1" dirty="0"/>
            </a:br>
            <a:r>
              <a:rPr lang="tr-TR" b="1" dirty="0">
                <a:ea typeface="+mj-lt"/>
                <a:cs typeface="+mj-lt"/>
              </a:rPr>
              <a:t>160.260 EURO</a:t>
            </a:r>
            <a:endParaRPr lang="tr-TR" sz="5000" b="1" dirty="0"/>
          </a:p>
          <a:p>
            <a:pPr algn="l"/>
            <a:endParaRPr lang="tr-TR" sz="5000" dirty="0">
              <a:cs typeface="Calibri Ligh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834" y="4582816"/>
            <a:ext cx="2601831" cy="1312657"/>
          </a:xfrm>
        </p:spPr>
        <p:txBody>
          <a:bodyPr anchor="t">
            <a:normAutofit/>
          </a:bodyPr>
          <a:lstStyle/>
          <a:p>
            <a:pPr algn="l"/>
            <a:endParaRPr lang="tr-TR" sz="2000"/>
          </a:p>
        </p:txBody>
      </p:sp>
      <p:pic>
        <p:nvPicPr>
          <p:cNvPr id="5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B1A80987-2739-46D2-80CA-ABFCA332E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7" y="5234421"/>
            <a:ext cx="4597880" cy="1219953"/>
          </a:xfrm>
          <a:prstGeom prst="rect">
            <a:avLst/>
          </a:prstGeom>
        </p:spPr>
      </p:pic>
      <p:pic>
        <p:nvPicPr>
          <p:cNvPr id="11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9" y="2"/>
            <a:ext cx="3236201" cy="17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7" y="3588125"/>
            <a:ext cx="2088088" cy="122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6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9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4" y="5272383"/>
            <a:ext cx="3171239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ame 6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9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6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A238792E-4E2B-4319-9DE7-45E3F2122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955" y="5988741"/>
            <a:ext cx="3020444" cy="777995"/>
          </a:xfrm>
          <a:prstGeom prst="rect">
            <a:avLst/>
          </a:prstGeom>
        </p:spPr>
      </p:pic>
      <p:pic>
        <p:nvPicPr>
          <p:cNvPr id="17" name="Resim 6">
            <a:extLst>
              <a:ext uri="{FF2B5EF4-FFF2-40B4-BE49-F238E27FC236}">
                <a16:creationId xmlns:a16="http://schemas.microsoft.com/office/drawing/2014/main" id="{3EC6DFFE-93B2-40CB-91CE-77424DA75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60" y="5883514"/>
            <a:ext cx="1335957" cy="84928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60BF986-3528-49BF-957A-59FFE0175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190" y="2721789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800" dirty="0">
                <a:solidFill>
                  <a:srgbClr val="080808"/>
                </a:solidFill>
              </a:rPr>
            </a:br>
            <a:endParaRPr lang="en-US" sz="2800" b="1" dirty="0">
              <a:solidFill>
                <a:srgbClr val="080808"/>
              </a:solidFill>
            </a:endParaRPr>
          </a:p>
          <a:p>
            <a:endParaRPr lang="en-US" sz="2800" b="1" dirty="0">
              <a:solidFill>
                <a:srgbClr val="080808"/>
              </a:solidFill>
            </a:endParaRPr>
          </a:p>
          <a:p>
            <a:endParaRPr lang="en-US" sz="2800" dirty="0">
              <a:solidFill>
                <a:srgbClr val="080808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0A7647-DD7C-4C42-9EE5-713FDE45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5861" y="136041"/>
            <a:ext cx="2700944" cy="1076936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PROJE</a:t>
            </a:r>
            <a:r>
              <a:rPr lang="tr-TR" sz="3600" b="1" dirty="0">
                <a:solidFill>
                  <a:srgbClr val="080808"/>
                </a:solidFill>
              </a:rPr>
              <a:t>CT </a:t>
            </a:r>
          </a:p>
          <a:p>
            <a:r>
              <a:rPr lang="tr-TR" sz="3600" b="1" dirty="0">
                <a:solidFill>
                  <a:srgbClr val="080808"/>
                </a:solidFill>
                <a:cs typeface="Calibri"/>
              </a:rPr>
              <a:t>PARTNER</a:t>
            </a:r>
          </a:p>
          <a:p>
            <a:r>
              <a:rPr lang="tr-TR" sz="3600" b="1" dirty="0">
                <a:solidFill>
                  <a:srgbClr val="080808"/>
                </a:solidFill>
                <a:cs typeface="Calibri"/>
              </a:rPr>
              <a:t>COUNTRIES</a:t>
            </a:r>
            <a:endParaRPr lang="en-US" sz="3600" b="1" dirty="0">
              <a:solidFill>
                <a:srgbClr val="080808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tr-TR" sz="3600" b="1" dirty="0" err="1">
                <a:solidFill>
                  <a:srgbClr val="080808"/>
                </a:solidFill>
                <a:cs typeface="Calibri"/>
              </a:rPr>
              <a:t>Spain</a:t>
            </a:r>
            <a:endParaRPr lang="en-US" sz="3600" b="1" dirty="0" err="1">
              <a:solidFill>
                <a:srgbClr val="080808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80808"/>
                </a:solidFill>
                <a:cs typeface="Calibri"/>
              </a:rPr>
              <a:t>Por</a:t>
            </a:r>
            <a:r>
              <a:rPr lang="tr-TR" sz="3600" b="1" dirty="0" err="1">
                <a:solidFill>
                  <a:srgbClr val="080808"/>
                </a:solidFill>
                <a:cs typeface="Calibri"/>
              </a:rPr>
              <a:t>tugal</a:t>
            </a:r>
            <a:endParaRPr lang="en-US" sz="3600" b="1" dirty="0" err="1">
              <a:solidFill>
                <a:srgbClr val="080808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tr-TR" sz="3600" b="1" dirty="0" err="1">
                <a:solidFill>
                  <a:srgbClr val="080808"/>
                </a:solidFill>
              </a:rPr>
              <a:t>Macedonia</a:t>
            </a:r>
            <a:endParaRPr lang="en-US" sz="3600" b="1" dirty="0">
              <a:solidFill>
                <a:srgbClr val="080808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80808"/>
                </a:solidFill>
                <a:cs typeface="Calibri"/>
              </a:rPr>
              <a:t>T</a:t>
            </a:r>
            <a:r>
              <a:rPr lang="tr-TR" sz="3600" b="1" dirty="0" err="1">
                <a:solidFill>
                  <a:srgbClr val="080808"/>
                </a:solidFill>
                <a:cs typeface="Calibri"/>
              </a:rPr>
              <a:t>urkey</a:t>
            </a:r>
            <a:endParaRPr lang="en-US" sz="3600" b="1" dirty="0">
              <a:solidFill>
                <a:srgbClr val="080808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tr-TR" sz="3600" b="1" dirty="0" err="1">
                <a:solidFill>
                  <a:srgbClr val="080808"/>
                </a:solidFill>
                <a:cs typeface="Calibri"/>
              </a:rPr>
              <a:t>Romania</a:t>
            </a:r>
            <a:endParaRPr lang="tr-TR" sz="3600" b="1" dirty="0">
              <a:solidFill>
                <a:srgbClr val="080808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tr-TR" sz="3600" b="1" dirty="0" err="1">
                <a:solidFill>
                  <a:srgbClr val="080808"/>
                </a:solidFill>
                <a:cs typeface="Calibri"/>
              </a:rPr>
              <a:t>Croatia</a:t>
            </a:r>
            <a:endParaRPr lang="en-US" sz="3600" b="1" dirty="0" err="1">
              <a:solidFill>
                <a:srgbClr val="080808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rgbClr val="080808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080808"/>
              </a:solidFill>
            </a:endParaRPr>
          </a:p>
        </p:txBody>
      </p:sp>
      <p:pic>
        <p:nvPicPr>
          <p:cNvPr id="20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97" y="0"/>
            <a:ext cx="2550403" cy="14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EB\Desktop\indi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63" y="5813484"/>
            <a:ext cx="1848580" cy="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27"/>
            <a:ext cx="2711571" cy="180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00175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23" y="2001757"/>
            <a:ext cx="2824364" cy="173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6" y="2"/>
            <a:ext cx="2905961" cy="175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7" descr="Gönder Bayrak 100 x 150 cm Türk Bayrağı Fiyat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99" y="3888014"/>
            <a:ext cx="2711571" cy="19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66" y="3888016"/>
            <a:ext cx="2969279" cy="180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1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4451" y="539766"/>
            <a:ext cx="6658591" cy="386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tr-TR" sz="7200" b="1" dirty="0">
              <a:cs typeface="Calibri Light"/>
            </a:endParaRPr>
          </a:p>
          <a:p>
            <a:pPr algn="l"/>
            <a:endParaRPr lang="tr-TR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34432" y="5190053"/>
            <a:ext cx="6744853" cy="1681095"/>
          </a:xfrm>
        </p:spPr>
        <p:txBody>
          <a:bodyPr anchor="b">
            <a:normAutofit/>
          </a:bodyPr>
          <a:lstStyle/>
          <a:p>
            <a:r>
              <a:rPr lang="tr-TR" b="1" i="1" dirty="0" err="1">
                <a:solidFill>
                  <a:schemeClr val="accent6">
                    <a:lumMod val="75000"/>
                  </a:schemeClr>
                </a:solidFill>
                <a:cs typeface="Calibri"/>
              </a:rPr>
              <a:t>Coordinator</a:t>
            </a:r>
            <a:r>
              <a:rPr lang="tr-TR" b="1" i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 </a:t>
            </a:r>
            <a:r>
              <a:rPr lang="tr-TR" b="1" i="1" dirty="0" err="1">
                <a:solidFill>
                  <a:schemeClr val="accent6">
                    <a:lumMod val="75000"/>
                  </a:schemeClr>
                </a:solidFill>
                <a:cs typeface="Calibri"/>
              </a:rPr>
              <a:t>school</a:t>
            </a:r>
            <a:endParaRPr lang="tr-TR" dirty="0">
              <a:solidFill>
                <a:schemeClr val="accent6">
                  <a:lumMod val="75000"/>
                </a:schemeClr>
              </a:solidFill>
              <a:cs typeface="Calibri" panose="020F0502020204030204"/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64915822-FC59-4C14-BEB1-A873E9FB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641" y="5112850"/>
            <a:ext cx="2255811" cy="1400667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405C2C86-FC0F-48C5-B014-FE41A9AE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930" y="3624155"/>
            <a:ext cx="2829465" cy="96116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B8640AD-402B-49C6-9161-9DD6235F806B}"/>
              </a:ext>
            </a:extLst>
          </p:cNvPr>
          <p:cNvSpPr txBox="1"/>
          <p:nvPr/>
        </p:nvSpPr>
        <p:spPr>
          <a:xfrm>
            <a:off x="97928" y="109268"/>
            <a:ext cx="815269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4400" dirty="0"/>
              <a:t>IES </a:t>
            </a:r>
            <a:r>
              <a:rPr lang="tr-TR" sz="4400" dirty="0" err="1"/>
              <a:t>Javier</a:t>
            </a:r>
            <a:r>
              <a:rPr lang="tr-TR" sz="4400" dirty="0"/>
              <a:t> </a:t>
            </a:r>
            <a:r>
              <a:rPr lang="tr-TR" sz="4400" dirty="0" err="1"/>
              <a:t>García</a:t>
            </a:r>
            <a:r>
              <a:rPr lang="tr-TR" sz="4400" dirty="0"/>
              <a:t> </a:t>
            </a:r>
            <a:r>
              <a:rPr lang="tr-TR" sz="4400" dirty="0" err="1"/>
              <a:t>Téllez</a:t>
            </a:r>
            <a:r>
              <a:rPr lang="tr-TR" sz="4400" dirty="0"/>
              <a:t>-</a:t>
            </a:r>
          </a:p>
          <a:p>
            <a:pPr algn="ctr"/>
            <a:r>
              <a:rPr lang="tr-TR" sz="4400" dirty="0"/>
              <a:t> SPAIN</a:t>
            </a:r>
            <a:endParaRPr lang="tr-TR" sz="4400" dirty="0">
              <a:cs typeface="Calibri"/>
            </a:endParaRPr>
          </a:p>
        </p:txBody>
      </p:sp>
      <p:pic>
        <p:nvPicPr>
          <p:cNvPr id="17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621" y="2"/>
            <a:ext cx="3236201" cy="17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89" y="2083470"/>
            <a:ext cx="1899927" cy="11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Premio de 10.000 euros para el instituto Javier García Téllez - El  Periódico Extremad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7" y="1535931"/>
            <a:ext cx="83820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0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1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4451" y="539766"/>
            <a:ext cx="6658591" cy="386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tr-TR" sz="7200" b="1" dirty="0">
              <a:cs typeface="Calibri Light"/>
            </a:endParaRPr>
          </a:p>
          <a:p>
            <a:pPr algn="l"/>
            <a:endParaRPr lang="tr-TR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87620" y="4972238"/>
            <a:ext cx="6744853" cy="1681095"/>
          </a:xfrm>
        </p:spPr>
        <p:txBody>
          <a:bodyPr anchor="b">
            <a:normAutofit/>
          </a:bodyPr>
          <a:lstStyle/>
          <a:p>
            <a:r>
              <a:rPr lang="tr-TR" b="1" i="1" dirty="0">
                <a:solidFill>
                  <a:srgbClr val="7030A0"/>
                </a:solidFill>
                <a:cs typeface="Calibri"/>
              </a:rPr>
              <a:t>Partner School</a:t>
            </a:r>
            <a:endParaRPr lang="tr-TR" dirty="0">
              <a:solidFill>
                <a:srgbClr val="7030A0"/>
              </a:solidFill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64915822-FC59-4C14-BEB1-A873E9FB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301" y="5069718"/>
            <a:ext cx="2255811" cy="1400667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405C2C86-FC0F-48C5-B014-FE41A9AE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837" y="3624155"/>
            <a:ext cx="2829465" cy="96116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B8640AD-402B-49C6-9161-9DD6235F806B}"/>
              </a:ext>
            </a:extLst>
          </p:cNvPr>
          <p:cNvSpPr txBox="1"/>
          <p:nvPr/>
        </p:nvSpPr>
        <p:spPr>
          <a:xfrm>
            <a:off x="365761" y="443229"/>
            <a:ext cx="797656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/>
              <a:t>A</a:t>
            </a:r>
            <a:r>
              <a:rPr lang="tr-TR" sz="3600" b="1" dirty="0" err="1"/>
              <a:t>grupamento</a:t>
            </a:r>
            <a:r>
              <a:rPr lang="tr-TR" sz="3600" b="1" dirty="0"/>
              <a:t> De </a:t>
            </a:r>
            <a:r>
              <a:rPr lang="tr-TR" sz="3600" b="1" dirty="0" err="1"/>
              <a:t>Escolas</a:t>
            </a:r>
            <a:r>
              <a:rPr lang="tr-TR" sz="3600" b="1" dirty="0"/>
              <a:t> De </a:t>
            </a:r>
            <a:r>
              <a:rPr lang="tr-TR" sz="3600" b="1" dirty="0" err="1"/>
              <a:t>Barcelos</a:t>
            </a:r>
            <a:r>
              <a:rPr lang="tr-TR" sz="3600" b="1" dirty="0"/>
              <a:t>- </a:t>
            </a:r>
          </a:p>
          <a:p>
            <a:pPr algn="ctr"/>
            <a:r>
              <a:rPr lang="tr-TR" sz="3600" b="1" dirty="0">
                <a:cs typeface="Calibri"/>
              </a:rPr>
              <a:t>PORTUGAL</a:t>
            </a:r>
          </a:p>
        </p:txBody>
      </p:sp>
      <p:pic>
        <p:nvPicPr>
          <p:cNvPr id="17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468" y="24828"/>
            <a:ext cx="3236201" cy="17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328" y="2042193"/>
            <a:ext cx="1772515" cy="10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8" y="1763713"/>
            <a:ext cx="7483365" cy="400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28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1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4451" y="539766"/>
            <a:ext cx="6658591" cy="386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tr-TR" sz="7200" b="1" dirty="0">
              <a:cs typeface="Calibri Light"/>
            </a:endParaRPr>
          </a:p>
          <a:p>
            <a:pPr algn="l"/>
            <a:endParaRPr lang="tr-TR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68486" y="5698477"/>
            <a:ext cx="6744853" cy="2123619"/>
          </a:xfrm>
        </p:spPr>
        <p:txBody>
          <a:bodyPr anchor="b">
            <a:normAutofit/>
          </a:bodyPr>
          <a:lstStyle/>
          <a:p>
            <a:r>
              <a:rPr lang="tr-TR" b="1" i="1" dirty="0">
                <a:solidFill>
                  <a:srgbClr val="7030A0"/>
                </a:solidFill>
                <a:cs typeface="Calibri"/>
              </a:rPr>
              <a:t>Partner School</a:t>
            </a:r>
            <a:endParaRPr lang="tr-TR" dirty="0">
              <a:solidFill>
                <a:srgbClr val="7030A0"/>
              </a:solidFill>
            </a:endParaRPr>
          </a:p>
          <a:p>
            <a:endParaRPr lang="tr-TR" dirty="0">
              <a:solidFill>
                <a:srgbClr val="7030A0"/>
              </a:solidFill>
            </a:endParaRPr>
          </a:p>
          <a:p>
            <a:endParaRPr lang="tr-TR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64915822-FC59-4C14-BEB1-A873E9FB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905" y="4969076"/>
            <a:ext cx="2255811" cy="1400667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405C2C86-FC0F-48C5-B014-FE41A9AE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705" y="3537892"/>
            <a:ext cx="2829465" cy="96116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B8640AD-402B-49C6-9161-9DD6235F806B}"/>
              </a:ext>
            </a:extLst>
          </p:cNvPr>
          <p:cNvSpPr txBox="1"/>
          <p:nvPr/>
        </p:nvSpPr>
        <p:spPr>
          <a:xfrm>
            <a:off x="1489495" y="281797"/>
            <a:ext cx="649569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Torbalı Anadolu Lisesi</a:t>
            </a:r>
          </a:p>
          <a:p>
            <a:pPr algn="ctr"/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TURKEY</a:t>
            </a:r>
            <a:endParaRPr lang="tr-TR" sz="3600" b="1" dirty="0">
              <a:solidFill>
                <a:srgbClr val="2F5597"/>
              </a:solidFill>
              <a:cs typeface="Calibri"/>
            </a:endParaRPr>
          </a:p>
          <a:p>
            <a:endParaRPr lang="tr-TR" dirty="0">
              <a:cs typeface="Calibri"/>
            </a:endParaRPr>
          </a:p>
        </p:txBody>
      </p:sp>
      <p:pic>
        <p:nvPicPr>
          <p:cNvPr id="9" name="Resim 9" descr="bina, gök, açık hava, insanlar içeren bir resim&#10;&#10;Açıklama otomatik olarak oluşturuldu">
            <a:extLst>
              <a:ext uri="{FF2B5EF4-FFF2-40B4-BE49-F238E27FC236}">
                <a16:creationId xmlns:a16="http://schemas.microsoft.com/office/drawing/2014/main" id="{34A9BE51-DE1A-412D-B26A-D9E6F5EE21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5384" y="1487479"/>
            <a:ext cx="6423803" cy="4530307"/>
          </a:xfrm>
          <a:prstGeom prst="rect">
            <a:avLst/>
          </a:prstGeom>
        </p:spPr>
      </p:pic>
      <p:pic>
        <p:nvPicPr>
          <p:cNvPr id="17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20" y="2"/>
            <a:ext cx="3236201" cy="17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EB\Desktop\indi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33" y="2022084"/>
            <a:ext cx="2082195" cy="121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1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1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4451" y="539766"/>
            <a:ext cx="6658591" cy="386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tr-TR" sz="7200" b="1" dirty="0">
              <a:cs typeface="Calibri Light"/>
            </a:endParaRPr>
          </a:p>
          <a:p>
            <a:pPr algn="l"/>
            <a:endParaRPr lang="tr-TR">
              <a:cs typeface="Calibri Ligh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87620" y="4972238"/>
            <a:ext cx="6744853" cy="1681095"/>
          </a:xfrm>
        </p:spPr>
        <p:txBody>
          <a:bodyPr anchor="b">
            <a:normAutofit/>
          </a:bodyPr>
          <a:lstStyle/>
          <a:p>
            <a:r>
              <a:rPr lang="tr-TR" sz="3200" b="1" i="1" dirty="0">
                <a:solidFill>
                  <a:srgbClr val="002060"/>
                </a:solidFill>
                <a:cs typeface="Calibri" panose="020F0502020204030204"/>
              </a:rPr>
              <a:t>Partner NGO</a:t>
            </a:r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9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64915822-FC59-4C14-BEB1-A873E9FB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793" y="5213492"/>
            <a:ext cx="2255811" cy="1400667"/>
          </a:xfrm>
          <a:prstGeom prst="rect">
            <a:avLst/>
          </a:prstGeom>
        </p:spPr>
      </p:pic>
      <p:pic>
        <p:nvPicPr>
          <p:cNvPr id="8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405C2C86-FC0F-48C5-B014-FE41A9AE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572" y="3724798"/>
            <a:ext cx="2829465" cy="96116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B8640AD-402B-49C6-9161-9DD6235F806B}"/>
              </a:ext>
            </a:extLst>
          </p:cNvPr>
          <p:cNvSpPr txBox="1"/>
          <p:nvPr/>
        </p:nvSpPr>
        <p:spPr>
          <a:xfrm>
            <a:off x="1015041" y="166779"/>
            <a:ext cx="6495691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3200" dirty="0"/>
              <a:t>ASSOCIAÇÃO TERRAS LUSAS-MOVIMENTOS EUROPEUS- </a:t>
            </a:r>
          </a:p>
          <a:p>
            <a:pPr algn="ctr"/>
            <a:r>
              <a:rPr lang="tr-TR" sz="3200" b="1" dirty="0">
                <a:solidFill>
                  <a:srgbClr val="2F5597"/>
                </a:solidFill>
                <a:cs typeface="Calibri"/>
              </a:rPr>
              <a:t>PORTUGAL</a:t>
            </a:r>
          </a:p>
          <a:p>
            <a:endParaRPr lang="tr-TR" dirty="0">
              <a:cs typeface="Calibri"/>
            </a:endParaRPr>
          </a:p>
        </p:txBody>
      </p:sp>
      <p:pic>
        <p:nvPicPr>
          <p:cNvPr id="17" name="Picture 2" descr="C:\Users\MEB\Desktop\ERASMUS digiTAL\Logo- Poster\WhatsApp Image 2022-03-24 at 19.2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34" y="2"/>
            <a:ext cx="3236201" cy="17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EB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504" y="2136549"/>
            <a:ext cx="1826353" cy="10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25" y="1653847"/>
            <a:ext cx="5675587" cy="456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8893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709</Words>
  <Application>Microsoft Office PowerPoint</Application>
  <PresentationFormat>Geniş ekran</PresentationFormat>
  <Paragraphs>104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FreeSans</vt:lpstr>
      <vt:lpstr>Ofis Teması</vt:lpstr>
      <vt:lpstr>DiGiTaL Digital Games Treasury and Library  </vt:lpstr>
      <vt:lpstr>  </vt:lpstr>
      <vt:lpstr>The application for this project was made to the Spanish National Agency by the IES Javier García Téllez and the project was funded by the European Union.</vt:lpstr>
      <vt:lpstr>project total budget:   160.260 EURO </vt:lpstr>
      <vt:lpstr>   </vt:lpstr>
      <vt:lpstr> </vt:lpstr>
      <vt:lpstr> </vt:lpstr>
      <vt:lpstr> </vt:lpstr>
      <vt:lpstr> </vt:lpstr>
      <vt:lpstr> </vt:lpstr>
      <vt:lpstr> </vt:lpstr>
      <vt:lpstr> </vt:lpstr>
      <vt:lpstr>Project Objectives: 1</vt:lpstr>
      <vt:lpstr>             Project Objectives: 2 </vt:lpstr>
      <vt:lpstr>Project Objectives: 3</vt:lpstr>
      <vt:lpstr>Project Objectives: 4</vt:lpstr>
      <vt:lpstr>Project Objectives: 5</vt:lpstr>
      <vt:lpstr>Project Objectives:6 (Intellectual Output)</vt:lpstr>
      <vt:lpstr>MOBILITIES OF THE PROJECT</vt:lpstr>
      <vt:lpstr>TPMs and LTTAs</vt:lpstr>
      <vt:lpstr>Project Intellectual Output </vt:lpstr>
      <vt:lpstr>DISSEMINATION</vt:lpstr>
      <vt:lpstr>Please click on these Platforms to learn more about &lt;&lt; Digital Games Treasury and Library (DiGiTaL) &gt;&gt; </vt:lpstr>
      <vt:lpstr>THANKS FOR YOUR ATTENDANCE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MEB</dc:creator>
  <cp:lastModifiedBy>raziye uslu</cp:lastModifiedBy>
  <cp:revision>1405</cp:revision>
  <dcterms:created xsi:type="dcterms:W3CDTF">2021-05-29T10:37:30Z</dcterms:created>
  <dcterms:modified xsi:type="dcterms:W3CDTF">2022-04-12T21:09:47Z</dcterms:modified>
</cp:coreProperties>
</file>